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aser Arabic" charset="1" panose="00000500000000000000"/>
      <p:regular r:id="rId10"/>
    </p:embeddedFont>
    <p:embeddedFont>
      <p:font typeface="Montaser Arabic Bold" charset="1" panose="00000800000000000000"/>
      <p:regular r:id="rId11"/>
    </p:embeddedFont>
    <p:embeddedFont>
      <p:font typeface="Montaser Arabic Thin" charset="1" panose="00000200000000000000"/>
      <p:regular r:id="rId12"/>
    </p:embeddedFont>
    <p:embeddedFont>
      <p:font typeface="Montaser Arabic Extra-Light" charset="1" panose="00000300000000000000"/>
      <p:regular r:id="rId13"/>
    </p:embeddedFont>
    <p:embeddedFont>
      <p:font typeface="Montaser Arabic Light" charset="1" panose="00000400000000000000"/>
      <p:regular r:id="rId14"/>
    </p:embeddedFont>
    <p:embeddedFont>
      <p:font typeface="Montaser Arabic Medium" charset="1" panose="00000600000000000000"/>
      <p:regular r:id="rId15"/>
    </p:embeddedFont>
    <p:embeddedFont>
      <p:font typeface="Montaser Arabic Semi-Bold" charset="1" panose="00000700000000000000"/>
      <p:regular r:id="rId16"/>
    </p:embeddedFont>
    <p:embeddedFont>
      <p:font typeface="Montaser Arabic Ultra-Bold" charset="1" panose="00000900000000000000"/>
      <p:regular r:id="rId17"/>
    </p:embeddedFont>
    <p:embeddedFont>
      <p:font typeface="Montaser Arabic Heavy" charset="1" panose="00000A00000000000000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jpe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9835950" cy="117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12"/>
              </a:lnSpc>
            </a:pPr>
            <a:r>
              <a:rPr lang="en-US" sz="7760" spc="-310">
                <a:solidFill>
                  <a:srgbClr val="FFFFFF"/>
                </a:solidFill>
                <a:latin typeface="Montaser Arabic Extra-Light"/>
              </a:rPr>
              <a:t>PROJETO EM GRUPO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785013" y="9692531"/>
            <a:ext cx="10616402" cy="3086100"/>
            <a:chOff x="0" y="0"/>
            <a:chExt cx="279608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6089" cy="812800"/>
            </a:xfrm>
            <a:custGeom>
              <a:avLst/>
              <a:gdLst/>
              <a:ahLst/>
              <a:cxnLst/>
              <a:rect r="r" b="b" t="t" l="l"/>
              <a:pathLst>
                <a:path h="812800" w="2796089">
                  <a:moveTo>
                    <a:pt x="72924" y="0"/>
                  </a:moveTo>
                  <a:lnTo>
                    <a:pt x="2723165" y="0"/>
                  </a:lnTo>
                  <a:cubicBezTo>
                    <a:pt x="2763440" y="0"/>
                    <a:pt x="2796089" y="32649"/>
                    <a:pt x="2796089" y="72924"/>
                  </a:cubicBezTo>
                  <a:lnTo>
                    <a:pt x="2796089" y="739876"/>
                  </a:lnTo>
                  <a:cubicBezTo>
                    <a:pt x="2796089" y="759217"/>
                    <a:pt x="2788406" y="777765"/>
                    <a:pt x="2774730" y="791441"/>
                  </a:cubicBezTo>
                  <a:cubicBezTo>
                    <a:pt x="2761055" y="805117"/>
                    <a:pt x="2742506" y="812800"/>
                    <a:pt x="2723165" y="812800"/>
                  </a:cubicBezTo>
                  <a:lnTo>
                    <a:pt x="72924" y="812800"/>
                  </a:lnTo>
                  <a:cubicBezTo>
                    <a:pt x="32649" y="812800"/>
                    <a:pt x="0" y="780151"/>
                    <a:pt x="0" y="739876"/>
                  </a:cubicBezTo>
                  <a:lnTo>
                    <a:pt x="0" y="72924"/>
                  </a:lnTo>
                  <a:cubicBezTo>
                    <a:pt x="0" y="32649"/>
                    <a:pt x="32649" y="0"/>
                    <a:pt x="72924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79608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6640687"/>
            <a:ext cx="8013455" cy="260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1"/>
              </a:lnSpc>
            </a:pPr>
            <a:r>
              <a:rPr lang="en-US" sz="3178">
                <a:solidFill>
                  <a:srgbClr val="FFFFFF"/>
                </a:solidFill>
                <a:latin typeface="Montaser Arabic Extra-Light"/>
              </a:rPr>
              <a:t>Andressa Victória Fernandes</a:t>
            </a:r>
          </a:p>
          <a:p>
            <a:pPr>
              <a:lnSpc>
                <a:spcPts val="4131"/>
              </a:lnSpc>
            </a:pPr>
            <a:r>
              <a:rPr lang="en-US" sz="3178">
                <a:solidFill>
                  <a:srgbClr val="FFFFFF"/>
                </a:solidFill>
                <a:latin typeface="Montaser Arabic Extra-Light"/>
              </a:rPr>
              <a:t>Fernando Barbosa Oliveira</a:t>
            </a:r>
          </a:p>
          <a:p>
            <a:pPr>
              <a:lnSpc>
                <a:spcPts val="4131"/>
              </a:lnSpc>
            </a:pPr>
            <a:r>
              <a:rPr lang="en-US" sz="3178">
                <a:solidFill>
                  <a:srgbClr val="FFFFFF"/>
                </a:solidFill>
                <a:latin typeface="Montaser Arabic Extra-Light"/>
              </a:rPr>
              <a:t>Pedro Henrique Ferreira</a:t>
            </a:r>
          </a:p>
          <a:p>
            <a:pPr>
              <a:lnSpc>
                <a:spcPts val="4131"/>
              </a:lnSpc>
            </a:pPr>
            <a:r>
              <a:rPr lang="en-US" sz="3178">
                <a:solidFill>
                  <a:srgbClr val="FFFFFF"/>
                </a:solidFill>
                <a:latin typeface="Montaser Arabic Extra-Light"/>
              </a:rPr>
              <a:t>Renan Costa</a:t>
            </a:r>
          </a:p>
          <a:p>
            <a:pPr algn="l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3178">
                <a:solidFill>
                  <a:srgbClr val="FFFFFF"/>
                </a:solidFill>
                <a:latin typeface="Montaser Arabic Extra-Light"/>
              </a:rPr>
              <a:t>Stephane do Nascimento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76177"/>
            <a:ext cx="7724138" cy="1752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66"/>
              </a:lnSpc>
            </a:pPr>
            <a:r>
              <a:rPr lang="en-US" sz="11555" spc="-462">
                <a:solidFill>
                  <a:srgbClr val="13FF8C"/>
                </a:solidFill>
                <a:latin typeface="Montaser Arabic Semi-Bold"/>
              </a:rPr>
              <a:t>MÓDULO 4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31389" y="-2335869"/>
            <a:ext cx="8729251" cy="8729251"/>
            <a:chOff x="0" y="0"/>
            <a:chExt cx="11639001" cy="11639001"/>
          </a:xfrm>
        </p:grpSpPr>
        <p:sp>
          <p:nvSpPr>
            <p:cNvPr name="Freeform 9" id="9"/>
            <p:cNvSpPr/>
            <p:nvPr/>
          </p:nvSpPr>
          <p:spPr>
            <a:xfrm flipH="true" flipV="false" rot="-2638555">
              <a:off x="1703835" y="1703835"/>
              <a:ext cx="8231332" cy="8231332"/>
            </a:xfrm>
            <a:custGeom>
              <a:avLst/>
              <a:gdLst/>
              <a:ahLst/>
              <a:cxnLst/>
              <a:rect r="r" b="b" t="t" l="l"/>
              <a:pathLst>
                <a:path h="8231332" w="8231332">
                  <a:moveTo>
                    <a:pt x="8231331" y="0"/>
                  </a:moveTo>
                  <a:lnTo>
                    <a:pt x="0" y="0"/>
                  </a:lnTo>
                  <a:lnTo>
                    <a:pt x="0" y="8231331"/>
                  </a:lnTo>
                  <a:lnTo>
                    <a:pt x="8231331" y="8231331"/>
                  </a:lnTo>
                  <a:lnTo>
                    <a:pt x="823133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8638" y="3958963"/>
              <a:ext cx="4861725" cy="4693774"/>
            </a:xfrm>
            <a:custGeom>
              <a:avLst/>
              <a:gdLst/>
              <a:ahLst/>
              <a:cxnLst/>
              <a:rect r="r" b="b" t="t" l="l"/>
              <a:pathLst>
                <a:path h="4693774" w="4861725">
                  <a:moveTo>
                    <a:pt x="0" y="0"/>
                  </a:moveTo>
                  <a:lnTo>
                    <a:pt x="4861725" y="0"/>
                  </a:lnTo>
                  <a:lnTo>
                    <a:pt x="4861725" y="4693774"/>
                  </a:lnTo>
                  <a:lnTo>
                    <a:pt x="0" y="4693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36597" y="3817356"/>
            <a:ext cx="8729251" cy="8729251"/>
            <a:chOff x="0" y="0"/>
            <a:chExt cx="11639001" cy="11639001"/>
          </a:xfrm>
        </p:grpSpPr>
        <p:sp>
          <p:nvSpPr>
            <p:cNvPr name="Freeform 12" id="12"/>
            <p:cNvSpPr/>
            <p:nvPr/>
          </p:nvSpPr>
          <p:spPr>
            <a:xfrm flipH="true" flipV="false" rot="-2638555">
              <a:off x="1703835" y="1703835"/>
              <a:ext cx="8231332" cy="8231332"/>
            </a:xfrm>
            <a:custGeom>
              <a:avLst/>
              <a:gdLst/>
              <a:ahLst/>
              <a:cxnLst/>
              <a:rect r="r" b="b" t="t" l="l"/>
              <a:pathLst>
                <a:path h="8231332" w="8231332">
                  <a:moveTo>
                    <a:pt x="8231331" y="0"/>
                  </a:moveTo>
                  <a:lnTo>
                    <a:pt x="0" y="0"/>
                  </a:lnTo>
                  <a:lnTo>
                    <a:pt x="0" y="8231331"/>
                  </a:lnTo>
                  <a:lnTo>
                    <a:pt x="8231331" y="8231331"/>
                  </a:lnTo>
                  <a:lnTo>
                    <a:pt x="823133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098973" y="2883242"/>
              <a:ext cx="3441054" cy="4866045"/>
            </a:xfrm>
            <a:custGeom>
              <a:avLst/>
              <a:gdLst/>
              <a:ahLst/>
              <a:cxnLst/>
              <a:rect r="r" b="b" t="t" l="l"/>
              <a:pathLst>
                <a:path h="4866045" w="3441054">
                  <a:moveTo>
                    <a:pt x="0" y="0"/>
                  </a:moveTo>
                  <a:lnTo>
                    <a:pt x="3441055" y="0"/>
                  </a:lnTo>
                  <a:lnTo>
                    <a:pt x="3441055" y="4866045"/>
                  </a:lnTo>
                  <a:lnTo>
                    <a:pt x="0" y="4866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755998" y="3352450"/>
            <a:ext cx="8729251" cy="8729251"/>
            <a:chOff x="0" y="0"/>
            <a:chExt cx="11639001" cy="11639001"/>
          </a:xfrm>
        </p:grpSpPr>
        <p:sp>
          <p:nvSpPr>
            <p:cNvPr name="Freeform 15" id="15"/>
            <p:cNvSpPr/>
            <p:nvPr/>
          </p:nvSpPr>
          <p:spPr>
            <a:xfrm flipH="true" flipV="false" rot="-2638555">
              <a:off x="1703835" y="1703835"/>
              <a:ext cx="8231332" cy="8231332"/>
            </a:xfrm>
            <a:custGeom>
              <a:avLst/>
              <a:gdLst/>
              <a:ahLst/>
              <a:cxnLst/>
              <a:rect r="r" b="b" t="t" l="l"/>
              <a:pathLst>
                <a:path h="8231332" w="8231332">
                  <a:moveTo>
                    <a:pt x="8231331" y="0"/>
                  </a:moveTo>
                  <a:lnTo>
                    <a:pt x="0" y="0"/>
                  </a:lnTo>
                  <a:lnTo>
                    <a:pt x="0" y="8231331"/>
                  </a:lnTo>
                  <a:lnTo>
                    <a:pt x="8231331" y="8231331"/>
                  </a:lnTo>
                  <a:lnTo>
                    <a:pt x="823133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341255" y="4449886"/>
              <a:ext cx="6956492" cy="2878248"/>
            </a:xfrm>
            <a:custGeom>
              <a:avLst/>
              <a:gdLst/>
              <a:ahLst/>
              <a:cxnLst/>
              <a:rect r="r" b="b" t="t" l="l"/>
              <a:pathLst>
                <a:path h="2878248" w="6956492">
                  <a:moveTo>
                    <a:pt x="0" y="0"/>
                  </a:moveTo>
                  <a:lnTo>
                    <a:pt x="6956492" y="0"/>
                  </a:lnTo>
                  <a:lnTo>
                    <a:pt x="6956492" y="2878248"/>
                  </a:lnTo>
                  <a:lnTo>
                    <a:pt x="0" y="2878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4255891"/>
            <a:ext cx="5727298" cy="485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8"/>
              </a:lnSpc>
            </a:pPr>
            <a:r>
              <a:rPr lang="en-US" sz="2920">
                <a:solidFill>
                  <a:srgbClr val="FFFFFF"/>
                </a:solidFill>
                <a:latin typeface="Montaser Arabic Extra-Light"/>
              </a:rPr>
              <a:t>Formação em Análise de 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846090"/>
            <a:ext cx="3128444" cy="5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0"/>
              </a:lnSpc>
              <a:spcBef>
                <a:spcPct val="0"/>
              </a:spcBef>
            </a:pPr>
            <a:r>
              <a:rPr lang="en-US" sz="3400">
                <a:solidFill>
                  <a:srgbClr val="05D46E"/>
                </a:solidFill>
                <a:latin typeface="Montaser Arabic Semi-Bold"/>
              </a:rPr>
              <a:t>EQUIPE: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8913" y="-29517"/>
            <a:ext cx="12698604" cy="103460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14400"/>
            <a:ext cx="5648430" cy="10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79"/>
              </a:lnSpc>
            </a:pPr>
            <a:r>
              <a:rPr lang="en-US" sz="6199">
                <a:solidFill>
                  <a:srgbClr val="008B29"/>
                </a:solidFill>
                <a:latin typeface="Open Sans Bold"/>
              </a:rPr>
              <a:t>ETANOL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96666"/>
            <a:ext cx="5648430" cy="43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8B29"/>
                </a:solidFill>
                <a:latin typeface="Montaser Arabic Bold"/>
              </a:rPr>
              <a:t>PREÇO MÉDIO DE VENDA: R$3.81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5013" y="9692531"/>
            <a:ext cx="9929013" cy="3086100"/>
            <a:chOff x="0" y="0"/>
            <a:chExt cx="261504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5049" cy="812800"/>
            </a:xfrm>
            <a:custGeom>
              <a:avLst/>
              <a:gdLst/>
              <a:ahLst/>
              <a:cxnLst/>
              <a:rect r="r" b="b" t="t" l="l"/>
              <a:pathLst>
                <a:path h="812800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734827"/>
                  </a:lnTo>
                  <a:cubicBezTo>
                    <a:pt x="2615049" y="777890"/>
                    <a:pt x="2580139" y="812800"/>
                    <a:pt x="2537076" y="812800"/>
                  </a:cubicBezTo>
                  <a:lnTo>
                    <a:pt x="77973" y="812800"/>
                  </a:lnTo>
                  <a:cubicBezTo>
                    <a:pt x="34910" y="812800"/>
                    <a:pt x="0" y="777890"/>
                    <a:pt x="0" y="734827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61504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36931" y="6935138"/>
            <a:ext cx="2825280" cy="3058490"/>
          </a:xfrm>
          <a:custGeom>
            <a:avLst/>
            <a:gdLst/>
            <a:ahLst/>
            <a:cxnLst/>
            <a:rect r="r" b="b" t="t" l="l"/>
            <a:pathLst>
              <a:path h="3058490" w="2825280">
                <a:moveTo>
                  <a:pt x="0" y="0"/>
                </a:moveTo>
                <a:lnTo>
                  <a:pt x="2825280" y="0"/>
                </a:lnTo>
                <a:lnTo>
                  <a:pt x="2825280" y="3058490"/>
                </a:lnTo>
                <a:lnTo>
                  <a:pt x="0" y="3058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38225"/>
            <a:ext cx="7099660" cy="147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3"/>
              </a:lnSpc>
            </a:pPr>
            <a:r>
              <a:rPr lang="en-US" sz="3244">
                <a:solidFill>
                  <a:srgbClr val="22291C"/>
                </a:solidFill>
                <a:latin typeface="Montaser Arabic Medium"/>
              </a:rPr>
              <a:t>QUAL O MUNICÍPIO QUE POSSUI O MENOR PREÇO PARA A GASOLINA E PARA O ETANOL?</a:t>
            </a:r>
            <a:r>
              <a:rPr lang="en-US" sz="3244">
                <a:solidFill>
                  <a:srgbClr val="22291C"/>
                </a:solidFill>
                <a:latin typeface="Montaser Arabic Medium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59640" y="1038225"/>
            <a:ext cx="7099660" cy="147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3"/>
              </a:lnSpc>
            </a:pPr>
            <a:r>
              <a:rPr lang="en-US" sz="3244">
                <a:solidFill>
                  <a:srgbClr val="22291C"/>
                </a:solidFill>
                <a:latin typeface="Montaser Arabic Medium"/>
              </a:rPr>
              <a:t>QUAL O MUNICÍPIO QUE POSSUI O MAIOR PREÇO PARA A GASOLINA E PARA O ETANOL?</a:t>
            </a:r>
            <a:r>
              <a:rPr lang="en-US" sz="3244">
                <a:solidFill>
                  <a:srgbClr val="22291C"/>
                </a:solidFill>
                <a:latin typeface="Montaser Arabic Medium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20686"/>
            <a:ext cx="6563091" cy="1622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2906">
                <a:solidFill>
                  <a:srgbClr val="22291C"/>
                </a:solidFill>
                <a:latin typeface="Montaser Arabic Extra-Light"/>
              </a:rPr>
              <a:t>O MUNICÍPIO COM MENOR PREÇO PARA GASOLINA É:  </a:t>
            </a:r>
            <a:r>
              <a:rPr lang="en-US" sz="2906">
                <a:solidFill>
                  <a:srgbClr val="22291C"/>
                </a:solidFill>
                <a:latin typeface="Montaser Arabic Bold"/>
              </a:rPr>
              <a:t>SÃO LUIS </a:t>
            </a:r>
            <a:r>
              <a:rPr lang="en-US" sz="2906">
                <a:solidFill>
                  <a:srgbClr val="22291C"/>
                </a:solidFill>
                <a:latin typeface="Montaser Arabic Extra-Light"/>
              </a:rPr>
              <a:t>COM O VALOR DE</a:t>
            </a:r>
            <a:r>
              <a:rPr lang="en-US" sz="2906">
                <a:solidFill>
                  <a:srgbClr val="22291C"/>
                </a:solidFill>
                <a:latin typeface="Montaser Arabic Bold"/>
              </a:rPr>
              <a:t> R$5.00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809406"/>
            <a:ext cx="6563091" cy="1622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2906">
                <a:solidFill>
                  <a:srgbClr val="22291C"/>
                </a:solidFill>
                <a:latin typeface="Montaser Arabic Extra-Light"/>
              </a:rPr>
              <a:t>O MUNICÍPIO COM MENOR PREÇO PARA ETANOL É: </a:t>
            </a:r>
            <a:r>
              <a:rPr lang="en-US" sz="2906">
                <a:solidFill>
                  <a:srgbClr val="22291C"/>
                </a:solidFill>
                <a:latin typeface="Montaser Arabic Bold"/>
              </a:rPr>
              <a:t>CACERES </a:t>
            </a:r>
            <a:r>
              <a:rPr lang="en-US" sz="2906">
                <a:solidFill>
                  <a:srgbClr val="22291C"/>
                </a:solidFill>
                <a:latin typeface="Montaser Arabic Extra-Light"/>
              </a:rPr>
              <a:t>COM O VALOR DE</a:t>
            </a:r>
            <a:r>
              <a:rPr lang="en-US" sz="2906">
                <a:solidFill>
                  <a:srgbClr val="22291C"/>
                </a:solidFill>
                <a:latin typeface="Montaser Arabic Bold"/>
              </a:rPr>
              <a:t> R$3.00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59640" y="3520686"/>
            <a:ext cx="7099660" cy="107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2906">
                <a:solidFill>
                  <a:srgbClr val="22291C"/>
                </a:solidFill>
                <a:latin typeface="Montaser Arabic Extra-Light"/>
              </a:rPr>
              <a:t>O MUNICÍPIO COM MAIOR PREÇO PARA GASOLINA É:  </a:t>
            </a:r>
            <a:r>
              <a:rPr lang="en-US" sz="2906">
                <a:solidFill>
                  <a:srgbClr val="22291C"/>
                </a:solidFill>
                <a:latin typeface="Montaser Arabic Bold"/>
              </a:rPr>
              <a:t>TEFÉ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59640" y="5809406"/>
            <a:ext cx="7099660" cy="107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2906">
                <a:solidFill>
                  <a:srgbClr val="22291C"/>
                </a:solidFill>
                <a:latin typeface="Montaser Arabic Extra-Light"/>
              </a:rPr>
              <a:t>O MUNICÍPIO COM MAIOR PREÇO PARA ETANOL É: </a:t>
            </a:r>
            <a:r>
              <a:rPr lang="en-US" sz="2906">
                <a:solidFill>
                  <a:srgbClr val="22291C"/>
                </a:solidFill>
                <a:latin typeface="Montaser Arabic Bold"/>
              </a:rPr>
              <a:t>SANTARÉM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FF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8590" y="3394602"/>
            <a:ext cx="4205830" cy="2821499"/>
            <a:chOff x="0" y="0"/>
            <a:chExt cx="5607774" cy="3761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12888" y="294535"/>
              <a:ext cx="3381999" cy="3172930"/>
            </a:xfrm>
            <a:custGeom>
              <a:avLst/>
              <a:gdLst/>
              <a:ahLst/>
              <a:cxnLst/>
              <a:rect r="r" b="b" t="t" l="l"/>
              <a:pathLst>
                <a:path h="3172930" w="3381999">
                  <a:moveTo>
                    <a:pt x="0" y="0"/>
                  </a:moveTo>
                  <a:lnTo>
                    <a:pt x="3381998" y="0"/>
                  </a:lnTo>
                  <a:lnTo>
                    <a:pt x="3381998" y="3172929"/>
                  </a:lnTo>
                  <a:lnTo>
                    <a:pt x="0" y="3172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07774" cy="3761999"/>
            </a:xfrm>
            <a:custGeom>
              <a:avLst/>
              <a:gdLst/>
              <a:ahLst/>
              <a:cxnLst/>
              <a:rect r="r" b="b" t="t" l="l"/>
              <a:pathLst>
                <a:path h="3761999" w="5607774">
                  <a:moveTo>
                    <a:pt x="0" y="0"/>
                  </a:moveTo>
                  <a:lnTo>
                    <a:pt x="5607774" y="0"/>
                  </a:lnTo>
                  <a:lnTo>
                    <a:pt x="5607774" y="3761999"/>
                  </a:lnTo>
                  <a:lnTo>
                    <a:pt x="0" y="3761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029305"/>
            <a:ext cx="7565611" cy="159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6"/>
              </a:lnSpc>
            </a:pPr>
            <a:r>
              <a:rPr lang="en-US" sz="3547">
                <a:solidFill>
                  <a:srgbClr val="22291C"/>
                </a:solidFill>
                <a:latin typeface="Montaser Arabic"/>
              </a:rPr>
              <a:t>QUAL A REGIÃO QUE POSSUI O </a:t>
            </a:r>
            <a:r>
              <a:rPr lang="en-US" sz="3547">
                <a:solidFill>
                  <a:srgbClr val="22291C"/>
                </a:solidFill>
                <a:latin typeface="Montaser Arabic Bold"/>
              </a:rPr>
              <a:t>MAIOR </a:t>
            </a:r>
            <a:r>
              <a:rPr lang="en-US" sz="3547">
                <a:solidFill>
                  <a:srgbClr val="22291C"/>
                </a:solidFill>
                <a:latin typeface="Montaser Arabic"/>
              </a:rPr>
              <a:t>VALOR MÉDIO DA GASOLINA?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2161" y="8053431"/>
            <a:ext cx="5572150" cy="114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7"/>
              </a:lnSpc>
            </a:pPr>
            <a:r>
              <a:rPr lang="en-US" sz="2098">
                <a:solidFill>
                  <a:srgbClr val="22291C"/>
                </a:solidFill>
                <a:latin typeface="Montaser Arabic"/>
              </a:rPr>
              <a:t>A região </a:t>
            </a:r>
            <a:r>
              <a:rPr lang="en-US" sz="2098">
                <a:solidFill>
                  <a:srgbClr val="22291C"/>
                </a:solidFill>
                <a:latin typeface="Montaser Arabic Bold"/>
              </a:rPr>
              <a:t>NORTE</a:t>
            </a:r>
            <a:r>
              <a:rPr lang="en-US" sz="2098">
                <a:solidFill>
                  <a:srgbClr val="22291C"/>
                </a:solidFill>
                <a:latin typeface="Montaser Arabic"/>
              </a:rPr>
              <a:t> é a região com os valores médio mais elevado para quem possui automóveis que usam Gasolina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93689" y="1043372"/>
            <a:ext cx="7565611" cy="159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6"/>
              </a:lnSpc>
            </a:pPr>
            <a:r>
              <a:rPr lang="en-US" sz="3547">
                <a:solidFill>
                  <a:srgbClr val="22291C"/>
                </a:solidFill>
                <a:latin typeface="Montaser Arabic"/>
              </a:rPr>
              <a:t>QUAL A REGIÃO QUE POSSUI O </a:t>
            </a:r>
            <a:r>
              <a:rPr lang="en-US" sz="3547">
                <a:solidFill>
                  <a:srgbClr val="22291C"/>
                </a:solidFill>
                <a:latin typeface="Montaser Arabic Bold"/>
              </a:rPr>
              <a:t>MENOR </a:t>
            </a:r>
            <a:r>
              <a:rPr lang="en-US" sz="3547">
                <a:solidFill>
                  <a:srgbClr val="22291C"/>
                </a:solidFill>
                <a:latin typeface="Montaser Arabic"/>
              </a:rPr>
              <a:t>VALOR MÉDIO DO ETANOL?</a:t>
            </a:r>
            <a:r>
              <a:rPr lang="en-US" sz="3547">
                <a:solidFill>
                  <a:srgbClr val="22291C"/>
                </a:solidFill>
                <a:latin typeface="Montaser Arabic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3689" y="8053431"/>
            <a:ext cx="5609265" cy="117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8"/>
              </a:lnSpc>
            </a:pPr>
            <a:r>
              <a:rPr lang="en-US" sz="2112">
                <a:solidFill>
                  <a:srgbClr val="22291C"/>
                </a:solidFill>
                <a:latin typeface="Montaser Arabic"/>
              </a:rPr>
              <a:t>A região </a:t>
            </a:r>
            <a:r>
              <a:rPr lang="en-US" sz="2112">
                <a:solidFill>
                  <a:srgbClr val="22291C"/>
                </a:solidFill>
                <a:latin typeface="Montaser Arabic Bold"/>
              </a:rPr>
              <a:t>CENTRO OESTE</a:t>
            </a:r>
            <a:r>
              <a:rPr lang="en-US" sz="2112">
                <a:solidFill>
                  <a:srgbClr val="22291C"/>
                </a:solidFill>
                <a:latin typeface="Montaser Arabic"/>
              </a:rPr>
              <a:t> é a região com os valores médio mais elevado para quem possui automóveis que usam Etanol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1049" y="6739977"/>
            <a:ext cx="2560912" cy="8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67"/>
              </a:lnSpc>
            </a:pPr>
            <a:r>
              <a:rPr lang="en-US" sz="5473">
                <a:solidFill>
                  <a:srgbClr val="22291C"/>
                </a:solidFill>
                <a:latin typeface="Montaser Arabic"/>
              </a:rPr>
              <a:t>NORTE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95459" y="6739977"/>
            <a:ext cx="5762072" cy="8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67"/>
              </a:lnSpc>
            </a:pPr>
            <a:r>
              <a:rPr lang="en-US" sz="5473">
                <a:solidFill>
                  <a:srgbClr val="22291C"/>
                </a:solidFill>
                <a:latin typeface="Montaser Arabic"/>
              </a:rPr>
              <a:t>CENTRO OESTE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373579" y="3394602"/>
            <a:ext cx="4205830" cy="2821499"/>
            <a:chOff x="0" y="0"/>
            <a:chExt cx="5607774" cy="37619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12888" y="294535"/>
              <a:ext cx="3381999" cy="3172930"/>
            </a:xfrm>
            <a:custGeom>
              <a:avLst/>
              <a:gdLst/>
              <a:ahLst/>
              <a:cxnLst/>
              <a:rect r="r" b="b" t="t" l="l"/>
              <a:pathLst>
                <a:path h="3172930" w="3381999">
                  <a:moveTo>
                    <a:pt x="0" y="0"/>
                  </a:moveTo>
                  <a:lnTo>
                    <a:pt x="3381998" y="0"/>
                  </a:lnTo>
                  <a:lnTo>
                    <a:pt x="3381998" y="3172929"/>
                  </a:lnTo>
                  <a:lnTo>
                    <a:pt x="0" y="3172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07774" cy="3761999"/>
            </a:xfrm>
            <a:custGeom>
              <a:avLst/>
              <a:gdLst/>
              <a:ahLst/>
              <a:cxnLst/>
              <a:rect r="r" b="b" t="t" l="l"/>
              <a:pathLst>
                <a:path h="3761999" w="5607774">
                  <a:moveTo>
                    <a:pt x="0" y="0"/>
                  </a:moveTo>
                  <a:lnTo>
                    <a:pt x="5607774" y="0"/>
                  </a:lnTo>
                  <a:lnTo>
                    <a:pt x="5607774" y="3761999"/>
                  </a:lnTo>
                  <a:lnTo>
                    <a:pt x="0" y="3761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721522"/>
            <a:ext cx="6948400" cy="5577005"/>
          </a:xfrm>
          <a:custGeom>
            <a:avLst/>
            <a:gdLst/>
            <a:ahLst/>
            <a:cxnLst/>
            <a:rect r="r" b="b" t="t" l="l"/>
            <a:pathLst>
              <a:path h="5577005" w="6948400">
                <a:moveTo>
                  <a:pt x="0" y="0"/>
                </a:moveTo>
                <a:lnTo>
                  <a:pt x="6948400" y="0"/>
                </a:lnTo>
                <a:lnTo>
                  <a:pt x="6948400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38225"/>
            <a:ext cx="16230600" cy="1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9"/>
              </a:lnSpc>
            </a:pPr>
            <a:r>
              <a:rPr lang="en-US" sz="4391">
                <a:solidFill>
                  <a:srgbClr val="FFFFFF"/>
                </a:solidFill>
                <a:latin typeface="Montaser Arabic Bold"/>
              </a:rPr>
              <a:t>9. HÁ ALGUMA CORRELAÇÃO ENTRE O VALOR DO COMBUSTÍVEL E A REGIÃO ONDE ELE É VENDIDO?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38988" y="2664372"/>
            <a:ext cx="8520312" cy="158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Foi feito um mapa de calor a partir da relação entre a região e o preço médio de cada combustível nessa região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8988" y="4550024"/>
            <a:ext cx="8520312" cy="2114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Nele, vemos que a região </a:t>
            </a:r>
            <a:r>
              <a:rPr lang="en-US" sz="3000">
                <a:solidFill>
                  <a:srgbClr val="FFFFFF"/>
                </a:solidFill>
                <a:latin typeface="Open Sans Bold"/>
              </a:rPr>
              <a:t>Norte 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tem um preço médio de venda consideravelmente maior do que as outras regiões, tanto para a </a:t>
            </a:r>
            <a:r>
              <a:rPr lang="en-US" sz="3000">
                <a:solidFill>
                  <a:srgbClr val="FFFFFF"/>
                </a:solidFill>
                <a:latin typeface="Open Sans Bold"/>
              </a:rPr>
              <a:t>gasolina 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como para o </a:t>
            </a:r>
            <a:r>
              <a:rPr lang="en-US" sz="3000">
                <a:solidFill>
                  <a:srgbClr val="FFFFFF"/>
                </a:solidFill>
                <a:latin typeface="Open Sans Bold"/>
              </a:rPr>
              <a:t>etanol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6945" y="5981393"/>
            <a:ext cx="4225725" cy="4114800"/>
          </a:xfrm>
          <a:custGeom>
            <a:avLst/>
            <a:gdLst/>
            <a:ahLst/>
            <a:cxnLst/>
            <a:rect r="r" b="b" t="t" l="l"/>
            <a:pathLst>
              <a:path h="4114800" w="4225725">
                <a:moveTo>
                  <a:pt x="0" y="0"/>
                </a:moveTo>
                <a:lnTo>
                  <a:pt x="4225725" y="0"/>
                </a:lnTo>
                <a:lnTo>
                  <a:pt x="42257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96245"/>
            <a:ext cx="14257066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49"/>
              </a:lnSpc>
            </a:pPr>
            <a:r>
              <a:rPr lang="en-US" sz="5291">
                <a:solidFill>
                  <a:srgbClr val="13FF8C"/>
                </a:solidFill>
                <a:latin typeface="Montaser Arabic"/>
              </a:rPr>
              <a:t>HÁ ALGUMA CORRELAÇÃO ENTRE O VALOR DO COMBUSTÍVEL (GASOLINA E ETANOL) E A BANDEIRA QUE VENDE ELE?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474" y="2125796"/>
            <a:ext cx="11426712" cy="8373603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5013" y="9692531"/>
            <a:ext cx="9929013" cy="3086100"/>
            <a:chOff x="0" y="0"/>
            <a:chExt cx="261504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5049" cy="812800"/>
            </a:xfrm>
            <a:custGeom>
              <a:avLst/>
              <a:gdLst/>
              <a:ahLst/>
              <a:cxnLst/>
              <a:rect r="r" b="b" t="t" l="l"/>
              <a:pathLst>
                <a:path h="812800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734827"/>
                  </a:lnTo>
                  <a:cubicBezTo>
                    <a:pt x="2615049" y="777890"/>
                    <a:pt x="2580139" y="812800"/>
                    <a:pt x="2537076" y="812800"/>
                  </a:cubicBezTo>
                  <a:lnTo>
                    <a:pt x="77973" y="812800"/>
                  </a:lnTo>
                  <a:cubicBezTo>
                    <a:pt x="34910" y="812800"/>
                    <a:pt x="0" y="777890"/>
                    <a:pt x="0" y="734827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61504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86358" y="4832168"/>
            <a:ext cx="4301642" cy="5597511"/>
          </a:xfrm>
          <a:custGeom>
            <a:avLst/>
            <a:gdLst/>
            <a:ahLst/>
            <a:cxnLst/>
            <a:rect r="r" b="b" t="t" l="l"/>
            <a:pathLst>
              <a:path h="5597511" w="4301642">
                <a:moveTo>
                  <a:pt x="0" y="0"/>
                </a:moveTo>
                <a:lnTo>
                  <a:pt x="4301642" y="0"/>
                </a:lnTo>
                <a:lnTo>
                  <a:pt x="4301642" y="5597511"/>
                </a:lnTo>
                <a:lnTo>
                  <a:pt x="0" y="5597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961239"/>
            <a:ext cx="9691354" cy="7710963"/>
          </a:xfrm>
          <a:custGeom>
            <a:avLst/>
            <a:gdLst/>
            <a:ahLst/>
            <a:cxnLst/>
            <a:rect r="r" b="b" t="t" l="l"/>
            <a:pathLst>
              <a:path h="7710963" w="9691354">
                <a:moveTo>
                  <a:pt x="0" y="0"/>
                </a:moveTo>
                <a:lnTo>
                  <a:pt x="9691354" y="0"/>
                </a:lnTo>
                <a:lnTo>
                  <a:pt x="969135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841" r="0" b="-1284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38225"/>
            <a:ext cx="13329589" cy="135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7"/>
              </a:lnSpc>
            </a:pPr>
            <a:r>
              <a:rPr lang="en-US" sz="4464">
                <a:solidFill>
                  <a:srgbClr val="22291C"/>
                </a:solidFill>
                <a:latin typeface="Montaser Arabic Medium"/>
              </a:rPr>
              <a:t>QUAL É A BANDEIRA QUE POSSUI O MAIOR PREÇO MÉDIO DE VENDA PARA O ETANOL?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56828"/>
            <a:ext cx="10220954" cy="13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</a:pPr>
            <a:r>
              <a:rPr lang="en-US" sz="3762">
                <a:solidFill>
                  <a:srgbClr val="22291C"/>
                </a:solidFill>
                <a:latin typeface="Montaser Arabic Extra-Light"/>
              </a:rPr>
              <a:t>A BANDEIRA COM O MAIOR PREÇO MÉDIO DE VENDA PARA ETANOL É: </a:t>
            </a:r>
            <a:r>
              <a:rPr lang="en-US" sz="3762">
                <a:solidFill>
                  <a:srgbClr val="22291C"/>
                </a:solidFill>
                <a:latin typeface="Montaser Arabic Bold"/>
              </a:rPr>
              <a:t>IPIRANGA</a:t>
            </a:r>
          </a:p>
        </p:txBody>
      </p:sp>
    </p:spTree>
  </p:cSld>
  <p:clrMapOvr>
    <a:masterClrMapping/>
  </p:clrMapOvr>
  <p:transition spd="slow">
    <p:push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0046" y="3890153"/>
            <a:ext cx="7857642" cy="4800305"/>
          </a:xfrm>
          <a:custGeom>
            <a:avLst/>
            <a:gdLst/>
            <a:ahLst/>
            <a:cxnLst/>
            <a:rect r="r" b="b" t="t" l="l"/>
            <a:pathLst>
              <a:path h="4800305" w="7857642">
                <a:moveTo>
                  <a:pt x="0" y="0"/>
                </a:moveTo>
                <a:lnTo>
                  <a:pt x="7857642" y="0"/>
                </a:lnTo>
                <a:lnTo>
                  <a:pt x="7857642" y="4800305"/>
                </a:lnTo>
                <a:lnTo>
                  <a:pt x="0" y="4800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43500"/>
            <a:ext cx="6897728" cy="4114800"/>
          </a:xfrm>
          <a:custGeom>
            <a:avLst/>
            <a:gdLst/>
            <a:ahLst/>
            <a:cxnLst/>
            <a:rect r="r" b="b" t="t" l="l"/>
            <a:pathLst>
              <a:path h="4114800" w="6897728">
                <a:moveTo>
                  <a:pt x="0" y="0"/>
                </a:moveTo>
                <a:lnTo>
                  <a:pt x="6897728" y="0"/>
                </a:lnTo>
                <a:lnTo>
                  <a:pt x="6897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23" t="-42771" r="-8421" b="-512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1598525" cy="205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4"/>
              </a:lnSpc>
            </a:pPr>
            <a:r>
              <a:rPr lang="en-US" sz="4520">
                <a:solidFill>
                  <a:srgbClr val="22291C"/>
                </a:solidFill>
                <a:latin typeface="Montaser Arabic Semi-Bold"/>
              </a:rPr>
              <a:t>QUAL É A BANDEIRA COM O MAIOR PREÇO MÉDIO DE VENDA DE GASOLINA NO ESTADO DE SÃO PAULO?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97817"/>
            <a:ext cx="7708731" cy="184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0"/>
              </a:lnSpc>
            </a:pPr>
            <a:r>
              <a:rPr lang="en-US" sz="3306">
                <a:solidFill>
                  <a:srgbClr val="22291C"/>
                </a:solidFill>
                <a:latin typeface="Montaser Arabic Extra-Light"/>
              </a:rPr>
              <a:t>A BANDEIRA COM O MAIOR PREÇO MÉDIO DE VENDA DE GASOLINA NO ESTADO DE SP É: </a:t>
            </a:r>
            <a:r>
              <a:rPr lang="en-US" sz="3306">
                <a:solidFill>
                  <a:srgbClr val="22291C"/>
                </a:solidFill>
                <a:latin typeface="Montaser Arabic Bold"/>
              </a:rPr>
              <a:t>RAÍZEN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785013" y="9692531"/>
            <a:ext cx="9929013" cy="3086100"/>
            <a:chOff x="0" y="0"/>
            <a:chExt cx="261504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15049" cy="812800"/>
            </a:xfrm>
            <a:custGeom>
              <a:avLst/>
              <a:gdLst/>
              <a:ahLst/>
              <a:cxnLst/>
              <a:rect r="r" b="b" t="t" l="l"/>
              <a:pathLst>
                <a:path h="812800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734827"/>
                  </a:lnTo>
                  <a:cubicBezTo>
                    <a:pt x="2615049" y="777890"/>
                    <a:pt x="2580139" y="812800"/>
                    <a:pt x="2537076" y="812800"/>
                  </a:cubicBezTo>
                  <a:lnTo>
                    <a:pt x="77973" y="812800"/>
                  </a:lnTo>
                  <a:cubicBezTo>
                    <a:pt x="34910" y="812800"/>
                    <a:pt x="0" y="777890"/>
                    <a:pt x="0" y="734827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1504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FF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37796" y="4624503"/>
            <a:ext cx="6885408" cy="6885408"/>
          </a:xfrm>
          <a:custGeom>
            <a:avLst/>
            <a:gdLst/>
            <a:ahLst/>
            <a:cxnLst/>
            <a:rect r="r" b="b" t="t" l="l"/>
            <a:pathLst>
              <a:path h="6885408" w="6885408">
                <a:moveTo>
                  <a:pt x="0" y="0"/>
                </a:moveTo>
                <a:lnTo>
                  <a:pt x="6885408" y="0"/>
                </a:lnTo>
                <a:lnTo>
                  <a:pt x="6885408" y="6885407"/>
                </a:lnTo>
                <a:lnTo>
                  <a:pt x="0" y="688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56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71"/>
              </a:lnSpc>
            </a:pPr>
            <a:r>
              <a:rPr lang="en-US" sz="5142">
                <a:solidFill>
                  <a:srgbClr val="22291C"/>
                </a:solidFill>
                <a:latin typeface="Montaser Arabic"/>
              </a:rPr>
              <a:t>QUAIS SÃO OS </a:t>
            </a:r>
            <a:r>
              <a:rPr lang="en-US" sz="5142">
                <a:solidFill>
                  <a:srgbClr val="22291C"/>
                </a:solidFill>
                <a:latin typeface="Montaser Arabic Semi-Bold"/>
              </a:rPr>
              <a:t>5 MUNICÍPIOS COM </a:t>
            </a:r>
          </a:p>
          <a:p>
            <a:pPr>
              <a:lnSpc>
                <a:spcPts val="6171"/>
              </a:lnSpc>
            </a:pPr>
            <a:r>
              <a:rPr lang="en-US" sz="5142">
                <a:solidFill>
                  <a:srgbClr val="22291C"/>
                </a:solidFill>
                <a:latin typeface="Montaser Arabic Semi-Bold"/>
              </a:rPr>
              <a:t>OS PREÇOS MAIS ALTOS</a:t>
            </a:r>
            <a:r>
              <a:rPr lang="en-US" sz="5142">
                <a:solidFill>
                  <a:srgbClr val="22291C"/>
                </a:solidFill>
                <a:latin typeface="Montaser Arabic"/>
              </a:rPr>
              <a:t> PARA A </a:t>
            </a:r>
            <a:r>
              <a:rPr lang="en-US" sz="5142">
                <a:solidFill>
                  <a:srgbClr val="22291C"/>
                </a:solidFill>
                <a:latin typeface="Montaser Arabic Semi-Bold"/>
              </a:rPr>
              <a:t>GASOLINA?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83028"/>
            <a:ext cx="13698874" cy="542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Light"/>
              </a:rPr>
              <a:t>OS 5 MUNICÍPIOS COM OS PREÇOS MAIS ALTOS PARA GASOLINA SÃO: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414" y="4247330"/>
            <a:ext cx="4809191" cy="317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40"/>
              </a:lnSpc>
            </a:pPr>
            <a:r>
              <a:rPr lang="en-US" sz="2808">
                <a:solidFill>
                  <a:srgbClr val="22291C"/>
                </a:solidFill>
                <a:latin typeface="Montaser Arabic Light"/>
              </a:rPr>
              <a:t>BRAGANÇA</a:t>
            </a:r>
          </a:p>
          <a:p>
            <a:pPr algn="r">
              <a:lnSpc>
                <a:spcPts val="5140"/>
              </a:lnSpc>
            </a:pPr>
            <a:r>
              <a:rPr lang="en-US" sz="2808">
                <a:solidFill>
                  <a:srgbClr val="22291C"/>
                </a:solidFill>
                <a:latin typeface="Montaser Arabic Light"/>
              </a:rPr>
              <a:t>CAMETA</a:t>
            </a:r>
          </a:p>
          <a:p>
            <a:pPr algn="r">
              <a:lnSpc>
                <a:spcPts val="5140"/>
              </a:lnSpc>
            </a:pPr>
            <a:r>
              <a:rPr lang="en-US" sz="2808">
                <a:solidFill>
                  <a:srgbClr val="22291C"/>
                </a:solidFill>
                <a:latin typeface="Montaser Arabic Light"/>
              </a:rPr>
              <a:t>FORTALEZA</a:t>
            </a:r>
          </a:p>
          <a:p>
            <a:pPr algn="r">
              <a:lnSpc>
                <a:spcPts val="5140"/>
              </a:lnSpc>
            </a:pPr>
            <a:r>
              <a:rPr lang="en-US" sz="2808">
                <a:solidFill>
                  <a:srgbClr val="22291C"/>
                </a:solidFill>
                <a:latin typeface="Montaser Arabic Light"/>
              </a:rPr>
              <a:t>PALMAS</a:t>
            </a:r>
          </a:p>
          <a:p>
            <a:pPr algn="r">
              <a:lnSpc>
                <a:spcPts val="5140"/>
              </a:lnSpc>
            </a:pPr>
            <a:r>
              <a:rPr lang="en-US" sz="2808">
                <a:solidFill>
                  <a:srgbClr val="22291C"/>
                </a:solidFill>
                <a:latin typeface="Montaser Arabic Light"/>
              </a:rPr>
              <a:t>PALMEIRA DOS INDIOS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28605" y="4247330"/>
            <a:ext cx="4809191" cy="322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430" indent="-303215" lvl="1">
              <a:lnSpc>
                <a:spcPts val="5140"/>
              </a:lnSpc>
              <a:buFont typeface="Arial"/>
              <a:buChar char="•"/>
            </a:pPr>
            <a:r>
              <a:rPr lang="en-US" sz="2808">
                <a:solidFill>
                  <a:srgbClr val="22291C"/>
                </a:solidFill>
                <a:latin typeface="Montaser Arabic Bold"/>
              </a:rPr>
              <a:t>R$ </a:t>
            </a:r>
            <a:r>
              <a:rPr lang="en-US" sz="2808">
                <a:solidFill>
                  <a:srgbClr val="22291C"/>
                </a:solidFill>
                <a:latin typeface="Montaser Arabic"/>
              </a:rPr>
              <a:t>6,00</a:t>
            </a:r>
          </a:p>
          <a:p>
            <a:pPr marL="606430" indent="-303215" lvl="1">
              <a:lnSpc>
                <a:spcPts val="5140"/>
              </a:lnSpc>
              <a:buFont typeface="Arial"/>
              <a:buChar char="•"/>
            </a:pPr>
            <a:r>
              <a:rPr lang="en-US" sz="2808">
                <a:solidFill>
                  <a:srgbClr val="22291C"/>
                </a:solidFill>
                <a:latin typeface="Montaser Arabic Bold"/>
              </a:rPr>
              <a:t>R$ </a:t>
            </a:r>
            <a:r>
              <a:rPr lang="en-US" sz="2808">
                <a:solidFill>
                  <a:srgbClr val="22291C"/>
                </a:solidFill>
                <a:latin typeface="Montaser Arabic"/>
              </a:rPr>
              <a:t>6,00</a:t>
            </a:r>
          </a:p>
          <a:p>
            <a:pPr marL="606430" indent="-303215" lvl="1">
              <a:lnSpc>
                <a:spcPts val="5140"/>
              </a:lnSpc>
              <a:buFont typeface="Arial"/>
              <a:buChar char="•"/>
            </a:pPr>
            <a:r>
              <a:rPr lang="en-US" sz="2808">
                <a:solidFill>
                  <a:srgbClr val="22291C"/>
                </a:solidFill>
                <a:latin typeface="Montaser Arabic Bold"/>
              </a:rPr>
              <a:t>R$ </a:t>
            </a:r>
            <a:r>
              <a:rPr lang="en-US" sz="2808">
                <a:solidFill>
                  <a:srgbClr val="22291C"/>
                </a:solidFill>
                <a:latin typeface="Montaser Arabic"/>
              </a:rPr>
              <a:t>6,00</a:t>
            </a:r>
          </a:p>
          <a:p>
            <a:pPr marL="606430" indent="-303215" lvl="1">
              <a:lnSpc>
                <a:spcPts val="5140"/>
              </a:lnSpc>
              <a:buFont typeface="Arial"/>
              <a:buChar char="•"/>
            </a:pPr>
            <a:r>
              <a:rPr lang="en-US" sz="2808">
                <a:solidFill>
                  <a:srgbClr val="22291C"/>
                </a:solidFill>
                <a:latin typeface="Montaser Arabic Bold"/>
              </a:rPr>
              <a:t>R$ </a:t>
            </a:r>
            <a:r>
              <a:rPr lang="en-US" sz="2808">
                <a:solidFill>
                  <a:srgbClr val="22291C"/>
                </a:solidFill>
                <a:latin typeface="Montaser Arabic"/>
              </a:rPr>
              <a:t>6,00</a:t>
            </a:r>
          </a:p>
          <a:p>
            <a:pPr marL="606430" indent="-303215" lvl="1">
              <a:lnSpc>
                <a:spcPts val="5140"/>
              </a:lnSpc>
              <a:buFont typeface="Arial"/>
              <a:buChar char="•"/>
            </a:pPr>
            <a:r>
              <a:rPr lang="en-US" sz="2808">
                <a:solidFill>
                  <a:srgbClr val="22291C"/>
                </a:solidFill>
                <a:latin typeface="Montaser Arabic Bold"/>
              </a:rPr>
              <a:t>R$ </a:t>
            </a:r>
            <a:r>
              <a:rPr lang="en-US" sz="2808">
                <a:solidFill>
                  <a:srgbClr val="22291C"/>
                </a:solidFill>
                <a:latin typeface="Montaser Arabic"/>
              </a:rPr>
              <a:t>6,00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68864" y="1028700"/>
            <a:ext cx="9390436" cy="8229600"/>
          </a:xfrm>
          <a:custGeom>
            <a:avLst/>
            <a:gdLst/>
            <a:ahLst/>
            <a:cxnLst/>
            <a:rect r="r" b="b" t="t" l="l"/>
            <a:pathLst>
              <a:path h="8229600" w="9390436">
                <a:moveTo>
                  <a:pt x="0" y="0"/>
                </a:moveTo>
                <a:lnTo>
                  <a:pt x="9390436" y="0"/>
                </a:lnTo>
                <a:lnTo>
                  <a:pt x="93904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93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5358" y="857250"/>
            <a:ext cx="6458339" cy="319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3FF8C"/>
                </a:solidFill>
                <a:latin typeface="Open Sans Bold"/>
              </a:rPr>
              <a:t>Burndown do Projeto</a:t>
            </a:r>
          </a:p>
        </p:txBody>
      </p:sp>
    </p:spTree>
  </p:cSld>
  <p:clrMapOvr>
    <a:masterClrMapping/>
  </p:clrMapOvr>
  <p:transition spd="med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7340" y="1167946"/>
            <a:ext cx="13993320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13FF8C"/>
                </a:solidFill>
                <a:latin typeface="Montaser Arabic"/>
              </a:rPr>
              <a:t>CONHEÇA NOSSA EQUIPE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2638555">
            <a:off x="17762800" y="2737143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638555">
            <a:off x="15980367" y="-847759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5348" y="9604540"/>
            <a:ext cx="18122652" cy="3086100"/>
            <a:chOff x="0" y="0"/>
            <a:chExt cx="477304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73044" cy="812800"/>
            </a:xfrm>
            <a:custGeom>
              <a:avLst/>
              <a:gdLst/>
              <a:ahLst/>
              <a:cxnLst/>
              <a:rect r="r" b="b" t="t" l="l"/>
              <a:pathLst>
                <a:path h="812800" w="4773044">
                  <a:moveTo>
                    <a:pt x="42720" y="0"/>
                  </a:moveTo>
                  <a:lnTo>
                    <a:pt x="4730325" y="0"/>
                  </a:lnTo>
                  <a:cubicBezTo>
                    <a:pt x="4741655" y="0"/>
                    <a:pt x="4752521" y="4501"/>
                    <a:pt x="4760532" y="12512"/>
                  </a:cubicBezTo>
                  <a:cubicBezTo>
                    <a:pt x="4768543" y="20524"/>
                    <a:pt x="4773044" y="31390"/>
                    <a:pt x="4773044" y="42720"/>
                  </a:cubicBezTo>
                  <a:lnTo>
                    <a:pt x="4773044" y="770080"/>
                  </a:lnTo>
                  <a:cubicBezTo>
                    <a:pt x="4773044" y="781410"/>
                    <a:pt x="4768543" y="792276"/>
                    <a:pt x="4760532" y="800288"/>
                  </a:cubicBezTo>
                  <a:cubicBezTo>
                    <a:pt x="4752521" y="808299"/>
                    <a:pt x="4741655" y="812800"/>
                    <a:pt x="4730325" y="812800"/>
                  </a:cubicBezTo>
                  <a:lnTo>
                    <a:pt x="42720" y="812800"/>
                  </a:lnTo>
                  <a:cubicBezTo>
                    <a:pt x="31390" y="812800"/>
                    <a:pt x="20524" y="808299"/>
                    <a:pt x="12512" y="800288"/>
                  </a:cubicBezTo>
                  <a:cubicBezTo>
                    <a:pt x="4501" y="792276"/>
                    <a:pt x="0" y="781410"/>
                    <a:pt x="0" y="770080"/>
                  </a:cubicBezTo>
                  <a:lnTo>
                    <a:pt x="0" y="42720"/>
                  </a:lnTo>
                  <a:cubicBezTo>
                    <a:pt x="0" y="31390"/>
                    <a:pt x="4501" y="20524"/>
                    <a:pt x="12512" y="12512"/>
                  </a:cubicBezTo>
                  <a:cubicBezTo>
                    <a:pt x="20524" y="4501"/>
                    <a:pt x="31390" y="0"/>
                    <a:pt x="42720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773044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7979" y="5030420"/>
            <a:ext cx="3464592" cy="4574119"/>
            <a:chOff x="0" y="0"/>
            <a:chExt cx="1145250" cy="15120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5250" cy="1512014"/>
            </a:xfrm>
            <a:custGeom>
              <a:avLst/>
              <a:gdLst/>
              <a:ahLst/>
              <a:cxnLst/>
              <a:rect r="r" b="b" t="t" l="l"/>
              <a:pathLst>
                <a:path h="1512014" w="1145250">
                  <a:moveTo>
                    <a:pt x="223458" y="0"/>
                  </a:moveTo>
                  <a:lnTo>
                    <a:pt x="921792" y="0"/>
                  </a:lnTo>
                  <a:cubicBezTo>
                    <a:pt x="981057" y="0"/>
                    <a:pt x="1037894" y="23543"/>
                    <a:pt x="1079801" y="65449"/>
                  </a:cubicBezTo>
                  <a:cubicBezTo>
                    <a:pt x="1121707" y="107356"/>
                    <a:pt x="1145250" y="164194"/>
                    <a:pt x="1145250" y="223458"/>
                  </a:cubicBezTo>
                  <a:lnTo>
                    <a:pt x="1145250" y="1288556"/>
                  </a:lnTo>
                  <a:cubicBezTo>
                    <a:pt x="1145250" y="1347821"/>
                    <a:pt x="1121707" y="1404658"/>
                    <a:pt x="1079801" y="1446565"/>
                  </a:cubicBezTo>
                  <a:cubicBezTo>
                    <a:pt x="1037894" y="1488471"/>
                    <a:pt x="981057" y="1512014"/>
                    <a:pt x="921792" y="1512014"/>
                  </a:cubicBezTo>
                  <a:lnTo>
                    <a:pt x="223458" y="1512014"/>
                  </a:lnTo>
                  <a:cubicBezTo>
                    <a:pt x="164194" y="1512014"/>
                    <a:pt x="107356" y="1488471"/>
                    <a:pt x="65449" y="1446565"/>
                  </a:cubicBezTo>
                  <a:cubicBezTo>
                    <a:pt x="23543" y="1404658"/>
                    <a:pt x="0" y="1347821"/>
                    <a:pt x="0" y="1288556"/>
                  </a:cubicBezTo>
                  <a:lnTo>
                    <a:pt x="0" y="223458"/>
                  </a:lnTo>
                  <a:cubicBezTo>
                    <a:pt x="0" y="164194"/>
                    <a:pt x="23543" y="107356"/>
                    <a:pt x="65449" y="65449"/>
                  </a:cubicBezTo>
                  <a:cubicBezTo>
                    <a:pt x="107356" y="23543"/>
                    <a:pt x="164194" y="0"/>
                    <a:pt x="223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45250" cy="1531064"/>
            </a:xfrm>
            <a:prstGeom prst="rect">
              <a:avLst/>
            </a:prstGeom>
          </p:spPr>
          <p:txBody>
            <a:bodyPr anchor="ctr" rtlCol="false" tIns="40475" lIns="40475" bIns="40475" rIns="40475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3293" y="3903495"/>
            <a:ext cx="2253963" cy="225396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3264" t="-37872" r="-7215" b="-22736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34841" y="6450858"/>
            <a:ext cx="3750867" cy="29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1991" spc="99">
                <a:solidFill>
                  <a:srgbClr val="05D46E"/>
                </a:solidFill>
                <a:latin typeface="Montaser Arabic"/>
              </a:rPr>
              <a:t>Fernando Barbosa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6654" y="7130575"/>
            <a:ext cx="3407241" cy="25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7"/>
              </a:lnSpc>
            </a:pPr>
            <a:r>
              <a:rPr lang="en-US" sz="1673" spc="83">
                <a:solidFill>
                  <a:srgbClr val="FFFFFF"/>
                </a:solidFill>
                <a:latin typeface="Montaser Arabic Extra-Light"/>
              </a:rPr>
              <a:t>Pessoa Co-facilitadora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4841" y="7747150"/>
            <a:ext cx="3750867" cy="22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"/>
              </a:lnSpc>
            </a:pPr>
            <a:r>
              <a:rPr lang="en-US" sz="1434" spc="71">
                <a:solidFill>
                  <a:srgbClr val="FFFFFF"/>
                </a:solidFill>
                <a:latin typeface="Montaser Arabic Extra-Light"/>
              </a:rPr>
              <a:t>fernandobempregos@gmail.com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212584" y="5030476"/>
            <a:ext cx="3464592" cy="4574119"/>
            <a:chOff x="0" y="0"/>
            <a:chExt cx="1145250" cy="15120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45250" cy="1512014"/>
            </a:xfrm>
            <a:custGeom>
              <a:avLst/>
              <a:gdLst/>
              <a:ahLst/>
              <a:cxnLst/>
              <a:rect r="r" b="b" t="t" l="l"/>
              <a:pathLst>
                <a:path h="1512014" w="1145250">
                  <a:moveTo>
                    <a:pt x="223458" y="0"/>
                  </a:moveTo>
                  <a:lnTo>
                    <a:pt x="921792" y="0"/>
                  </a:lnTo>
                  <a:cubicBezTo>
                    <a:pt x="981057" y="0"/>
                    <a:pt x="1037894" y="23543"/>
                    <a:pt x="1079801" y="65449"/>
                  </a:cubicBezTo>
                  <a:cubicBezTo>
                    <a:pt x="1121707" y="107356"/>
                    <a:pt x="1145250" y="164194"/>
                    <a:pt x="1145250" y="223458"/>
                  </a:cubicBezTo>
                  <a:lnTo>
                    <a:pt x="1145250" y="1288556"/>
                  </a:lnTo>
                  <a:cubicBezTo>
                    <a:pt x="1145250" y="1347821"/>
                    <a:pt x="1121707" y="1404658"/>
                    <a:pt x="1079801" y="1446565"/>
                  </a:cubicBezTo>
                  <a:cubicBezTo>
                    <a:pt x="1037894" y="1488471"/>
                    <a:pt x="981057" y="1512014"/>
                    <a:pt x="921792" y="1512014"/>
                  </a:cubicBezTo>
                  <a:lnTo>
                    <a:pt x="223458" y="1512014"/>
                  </a:lnTo>
                  <a:cubicBezTo>
                    <a:pt x="164194" y="1512014"/>
                    <a:pt x="107356" y="1488471"/>
                    <a:pt x="65449" y="1446565"/>
                  </a:cubicBezTo>
                  <a:cubicBezTo>
                    <a:pt x="23543" y="1404658"/>
                    <a:pt x="0" y="1347821"/>
                    <a:pt x="0" y="1288556"/>
                  </a:cubicBezTo>
                  <a:lnTo>
                    <a:pt x="0" y="223458"/>
                  </a:lnTo>
                  <a:cubicBezTo>
                    <a:pt x="0" y="164194"/>
                    <a:pt x="23543" y="107356"/>
                    <a:pt x="65449" y="65449"/>
                  </a:cubicBezTo>
                  <a:cubicBezTo>
                    <a:pt x="107356" y="23543"/>
                    <a:pt x="164194" y="0"/>
                    <a:pt x="223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145250" cy="1531064"/>
            </a:xfrm>
            <a:prstGeom prst="rect">
              <a:avLst/>
            </a:prstGeom>
          </p:spPr>
          <p:txBody>
            <a:bodyPr anchor="ctr" rtlCol="false" tIns="40475" lIns="40475" bIns="40475" rIns="40475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825641" y="3903495"/>
            <a:ext cx="2253963" cy="2253963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9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069447" y="6450914"/>
            <a:ext cx="3750867" cy="29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1991" spc="99">
                <a:solidFill>
                  <a:srgbClr val="05D46E"/>
                </a:solidFill>
                <a:latin typeface="Montaser Arabic"/>
              </a:rPr>
              <a:t>Andressa Vitória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15626" y="7130630"/>
            <a:ext cx="3458509" cy="50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7"/>
              </a:lnSpc>
            </a:pPr>
            <a:r>
              <a:rPr lang="en-US" sz="1673" spc="83">
                <a:solidFill>
                  <a:srgbClr val="FFFFFF"/>
                </a:solidFill>
                <a:latin typeface="Montaser Arabic Extra-Light"/>
              </a:rPr>
              <a:t>Pessoa Gestora de Conhecimento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69447" y="7747206"/>
            <a:ext cx="3750867" cy="22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"/>
              </a:lnSpc>
            </a:pPr>
            <a:r>
              <a:rPr lang="en-US" sz="1434" spc="71">
                <a:solidFill>
                  <a:srgbClr val="FFFFFF"/>
                </a:solidFill>
                <a:latin typeface="Montaser Arabic Extra-Light"/>
              </a:rPr>
              <a:t>victoriafpires@yahoo.com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113202" y="5030420"/>
            <a:ext cx="3464592" cy="4574119"/>
            <a:chOff x="0" y="0"/>
            <a:chExt cx="1145250" cy="15120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45250" cy="1512014"/>
            </a:xfrm>
            <a:custGeom>
              <a:avLst/>
              <a:gdLst/>
              <a:ahLst/>
              <a:cxnLst/>
              <a:rect r="r" b="b" t="t" l="l"/>
              <a:pathLst>
                <a:path h="1512014" w="1145250">
                  <a:moveTo>
                    <a:pt x="223458" y="0"/>
                  </a:moveTo>
                  <a:lnTo>
                    <a:pt x="921792" y="0"/>
                  </a:lnTo>
                  <a:cubicBezTo>
                    <a:pt x="981057" y="0"/>
                    <a:pt x="1037894" y="23543"/>
                    <a:pt x="1079801" y="65449"/>
                  </a:cubicBezTo>
                  <a:cubicBezTo>
                    <a:pt x="1121707" y="107356"/>
                    <a:pt x="1145250" y="164194"/>
                    <a:pt x="1145250" y="223458"/>
                  </a:cubicBezTo>
                  <a:lnTo>
                    <a:pt x="1145250" y="1288556"/>
                  </a:lnTo>
                  <a:cubicBezTo>
                    <a:pt x="1145250" y="1347821"/>
                    <a:pt x="1121707" y="1404658"/>
                    <a:pt x="1079801" y="1446565"/>
                  </a:cubicBezTo>
                  <a:cubicBezTo>
                    <a:pt x="1037894" y="1488471"/>
                    <a:pt x="981057" y="1512014"/>
                    <a:pt x="921792" y="1512014"/>
                  </a:cubicBezTo>
                  <a:lnTo>
                    <a:pt x="223458" y="1512014"/>
                  </a:lnTo>
                  <a:cubicBezTo>
                    <a:pt x="164194" y="1512014"/>
                    <a:pt x="107356" y="1488471"/>
                    <a:pt x="65449" y="1446565"/>
                  </a:cubicBezTo>
                  <a:cubicBezTo>
                    <a:pt x="23543" y="1404658"/>
                    <a:pt x="0" y="1347821"/>
                    <a:pt x="0" y="1288556"/>
                  </a:cubicBezTo>
                  <a:lnTo>
                    <a:pt x="0" y="223458"/>
                  </a:lnTo>
                  <a:cubicBezTo>
                    <a:pt x="0" y="164194"/>
                    <a:pt x="23543" y="107356"/>
                    <a:pt x="65449" y="65449"/>
                  </a:cubicBezTo>
                  <a:cubicBezTo>
                    <a:pt x="107356" y="23543"/>
                    <a:pt x="164194" y="0"/>
                    <a:pt x="223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145250" cy="1531064"/>
            </a:xfrm>
            <a:prstGeom prst="rect">
              <a:avLst/>
            </a:prstGeom>
          </p:spPr>
          <p:txBody>
            <a:bodyPr anchor="ctr" rtlCol="false" tIns="40475" lIns="40475" bIns="40475" rIns="40475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662778" y="5030420"/>
            <a:ext cx="3464592" cy="4574119"/>
            <a:chOff x="0" y="0"/>
            <a:chExt cx="1145250" cy="15120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45250" cy="1512014"/>
            </a:xfrm>
            <a:custGeom>
              <a:avLst/>
              <a:gdLst/>
              <a:ahLst/>
              <a:cxnLst/>
              <a:rect r="r" b="b" t="t" l="l"/>
              <a:pathLst>
                <a:path h="1512014" w="1145250">
                  <a:moveTo>
                    <a:pt x="223458" y="0"/>
                  </a:moveTo>
                  <a:lnTo>
                    <a:pt x="921792" y="0"/>
                  </a:lnTo>
                  <a:cubicBezTo>
                    <a:pt x="981057" y="0"/>
                    <a:pt x="1037894" y="23543"/>
                    <a:pt x="1079801" y="65449"/>
                  </a:cubicBezTo>
                  <a:cubicBezTo>
                    <a:pt x="1121707" y="107356"/>
                    <a:pt x="1145250" y="164194"/>
                    <a:pt x="1145250" y="223458"/>
                  </a:cubicBezTo>
                  <a:lnTo>
                    <a:pt x="1145250" y="1288556"/>
                  </a:lnTo>
                  <a:cubicBezTo>
                    <a:pt x="1145250" y="1347821"/>
                    <a:pt x="1121707" y="1404658"/>
                    <a:pt x="1079801" y="1446565"/>
                  </a:cubicBezTo>
                  <a:cubicBezTo>
                    <a:pt x="1037894" y="1488471"/>
                    <a:pt x="981057" y="1512014"/>
                    <a:pt x="921792" y="1512014"/>
                  </a:cubicBezTo>
                  <a:lnTo>
                    <a:pt x="223458" y="1512014"/>
                  </a:lnTo>
                  <a:cubicBezTo>
                    <a:pt x="164194" y="1512014"/>
                    <a:pt x="107356" y="1488471"/>
                    <a:pt x="65449" y="1446565"/>
                  </a:cubicBezTo>
                  <a:cubicBezTo>
                    <a:pt x="23543" y="1404658"/>
                    <a:pt x="0" y="1347821"/>
                    <a:pt x="0" y="1288556"/>
                  </a:cubicBezTo>
                  <a:lnTo>
                    <a:pt x="0" y="223458"/>
                  </a:lnTo>
                  <a:cubicBezTo>
                    <a:pt x="0" y="164194"/>
                    <a:pt x="23543" y="107356"/>
                    <a:pt x="65449" y="65449"/>
                  </a:cubicBezTo>
                  <a:cubicBezTo>
                    <a:pt x="107356" y="23543"/>
                    <a:pt x="164194" y="0"/>
                    <a:pt x="223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145250" cy="1531064"/>
            </a:xfrm>
            <a:prstGeom prst="rect">
              <a:avLst/>
            </a:prstGeom>
          </p:spPr>
          <p:txBody>
            <a:bodyPr anchor="ctr" rtlCol="false" tIns="40475" lIns="40475" bIns="40475" rIns="40475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961885" y="6450858"/>
            <a:ext cx="3750867" cy="29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1991" spc="99">
                <a:solidFill>
                  <a:srgbClr val="05D46E"/>
                </a:solidFill>
                <a:latin typeface="Montaser Arabic"/>
              </a:rPr>
              <a:t>Renan Costa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68861" y="7130575"/>
            <a:ext cx="3444341" cy="50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7"/>
              </a:lnSpc>
            </a:pPr>
            <a:r>
              <a:rPr lang="en-US" sz="1673" spc="83">
                <a:solidFill>
                  <a:srgbClr val="FFFFFF"/>
                </a:solidFill>
                <a:latin typeface="Montaser Arabic Extra-Light"/>
              </a:rPr>
              <a:t>Pessoa Gestora de Gente e Engajamento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70065" y="7747150"/>
            <a:ext cx="3750867" cy="22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"/>
              </a:lnSpc>
            </a:pPr>
            <a:r>
              <a:rPr lang="en-US" sz="1434" spc="71">
                <a:solidFill>
                  <a:srgbClr val="FFFFFF"/>
                </a:solidFill>
                <a:latin typeface="Montaser Arabic Extra-Light"/>
              </a:rPr>
              <a:t>renan061101@gmail.com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710337" y="3903495"/>
            <a:ext cx="2253963" cy="2253963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8648" t="0" r="-4730" b="-20841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267989" y="3903495"/>
            <a:ext cx="2253963" cy="2253963"/>
            <a:chOff x="0" y="0"/>
            <a:chExt cx="6350000" cy="6350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9936" t="-36500" r="-68769" b="-99335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1127370" y="7130575"/>
            <a:ext cx="3420000" cy="25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7"/>
              </a:lnSpc>
            </a:pPr>
            <a:r>
              <a:rPr lang="en-US" sz="1673" spc="83">
                <a:solidFill>
                  <a:srgbClr val="FFFFFF"/>
                </a:solidFill>
                <a:latin typeface="Montaser Arabic Extra-Light"/>
              </a:rPr>
              <a:t>Pessoa Colaboradora I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19641" y="7747150"/>
            <a:ext cx="3750867" cy="2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"/>
              </a:lnSpc>
            </a:pPr>
            <a:r>
              <a:rPr lang="en-US" sz="1434" spc="71">
                <a:solidFill>
                  <a:srgbClr val="FFFFFF"/>
                </a:solidFill>
                <a:latin typeface="Montaser Arabic Extra-Light"/>
              </a:rPr>
              <a:t>stephanemartinni13@gmail.com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4547370" y="5030420"/>
            <a:ext cx="3464592" cy="4574119"/>
            <a:chOff x="0" y="0"/>
            <a:chExt cx="1145250" cy="151201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45250" cy="1512014"/>
            </a:xfrm>
            <a:custGeom>
              <a:avLst/>
              <a:gdLst/>
              <a:ahLst/>
              <a:cxnLst/>
              <a:rect r="r" b="b" t="t" l="l"/>
              <a:pathLst>
                <a:path h="1512014" w="1145250">
                  <a:moveTo>
                    <a:pt x="223458" y="0"/>
                  </a:moveTo>
                  <a:lnTo>
                    <a:pt x="921792" y="0"/>
                  </a:lnTo>
                  <a:cubicBezTo>
                    <a:pt x="981057" y="0"/>
                    <a:pt x="1037894" y="23543"/>
                    <a:pt x="1079801" y="65449"/>
                  </a:cubicBezTo>
                  <a:cubicBezTo>
                    <a:pt x="1121707" y="107356"/>
                    <a:pt x="1145250" y="164194"/>
                    <a:pt x="1145250" y="223458"/>
                  </a:cubicBezTo>
                  <a:lnTo>
                    <a:pt x="1145250" y="1288556"/>
                  </a:lnTo>
                  <a:cubicBezTo>
                    <a:pt x="1145250" y="1347821"/>
                    <a:pt x="1121707" y="1404658"/>
                    <a:pt x="1079801" y="1446565"/>
                  </a:cubicBezTo>
                  <a:cubicBezTo>
                    <a:pt x="1037894" y="1488471"/>
                    <a:pt x="981057" y="1512014"/>
                    <a:pt x="921792" y="1512014"/>
                  </a:cubicBezTo>
                  <a:lnTo>
                    <a:pt x="223458" y="1512014"/>
                  </a:lnTo>
                  <a:cubicBezTo>
                    <a:pt x="164194" y="1512014"/>
                    <a:pt x="107356" y="1488471"/>
                    <a:pt x="65449" y="1446565"/>
                  </a:cubicBezTo>
                  <a:cubicBezTo>
                    <a:pt x="23543" y="1404658"/>
                    <a:pt x="0" y="1347821"/>
                    <a:pt x="0" y="1288556"/>
                  </a:cubicBezTo>
                  <a:lnTo>
                    <a:pt x="0" y="223458"/>
                  </a:lnTo>
                  <a:cubicBezTo>
                    <a:pt x="0" y="164194"/>
                    <a:pt x="23543" y="107356"/>
                    <a:pt x="65449" y="65449"/>
                  </a:cubicBezTo>
                  <a:cubicBezTo>
                    <a:pt x="107356" y="23543"/>
                    <a:pt x="164194" y="0"/>
                    <a:pt x="223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145250" cy="1531064"/>
            </a:xfrm>
            <a:prstGeom prst="rect">
              <a:avLst/>
            </a:prstGeom>
          </p:spPr>
          <p:txBody>
            <a:bodyPr anchor="ctr" rtlCol="false" tIns="40475" lIns="40475" bIns="40475" rIns="40475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5185787" y="3903439"/>
            <a:ext cx="2253963" cy="2253963"/>
            <a:chOff x="0" y="0"/>
            <a:chExt cx="6350000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3130" t="-25155" r="0" b="-75925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7716204" y="6450858"/>
            <a:ext cx="3349655" cy="59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1991" spc="99">
                <a:solidFill>
                  <a:srgbClr val="05D46E"/>
                </a:solidFill>
                <a:latin typeface="Montaser Arabic"/>
              </a:rPr>
              <a:t>Stephane do Nascimento Martiniano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404233" y="6450858"/>
            <a:ext cx="3750867" cy="29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1991" spc="99">
                <a:solidFill>
                  <a:srgbClr val="05D46E"/>
                </a:solidFill>
                <a:latin typeface="Montaser Arabic"/>
              </a:rPr>
              <a:t>Pedro Henrique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577794" y="7130575"/>
            <a:ext cx="3434168" cy="25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7"/>
              </a:lnSpc>
            </a:pPr>
            <a:r>
              <a:rPr lang="en-US" sz="1673" spc="83">
                <a:solidFill>
                  <a:srgbClr val="FFFFFF"/>
                </a:solidFill>
                <a:latin typeface="Montaser Arabic Extra-Light"/>
              </a:rPr>
              <a:t>Pessoa Colaboradora II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404233" y="7747150"/>
            <a:ext cx="3750867" cy="18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0"/>
              </a:lnSpc>
            </a:pPr>
            <a:r>
              <a:rPr lang="en-US" sz="1134" spc="56">
                <a:solidFill>
                  <a:srgbClr val="FFFFFF"/>
                </a:solidFill>
                <a:latin typeface="Montaser Arabic Extra-Light"/>
              </a:rPr>
              <a:t>henriquesilva.programador@gmail.com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FF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4539">
            <a:off x="-5139312" y="4066619"/>
            <a:ext cx="8933104" cy="8687444"/>
          </a:xfrm>
          <a:custGeom>
            <a:avLst/>
            <a:gdLst/>
            <a:ahLst/>
            <a:cxnLst/>
            <a:rect r="r" b="b" t="t" l="l"/>
            <a:pathLst>
              <a:path h="8687444" w="8933104">
                <a:moveTo>
                  <a:pt x="0" y="0"/>
                </a:moveTo>
                <a:lnTo>
                  <a:pt x="8933105" y="0"/>
                </a:lnTo>
                <a:lnTo>
                  <a:pt x="8933105" y="8687444"/>
                </a:lnTo>
                <a:lnTo>
                  <a:pt x="0" y="868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11017">
            <a:off x="12792748" y="-6935882"/>
            <a:ext cx="8933104" cy="8687444"/>
          </a:xfrm>
          <a:custGeom>
            <a:avLst/>
            <a:gdLst/>
            <a:ahLst/>
            <a:cxnLst/>
            <a:rect r="r" b="b" t="t" l="l"/>
            <a:pathLst>
              <a:path h="8687444" w="8933104">
                <a:moveTo>
                  <a:pt x="0" y="0"/>
                </a:moveTo>
                <a:lnTo>
                  <a:pt x="8933104" y="0"/>
                </a:lnTo>
                <a:lnTo>
                  <a:pt x="8933104" y="8687444"/>
                </a:lnTo>
                <a:lnTo>
                  <a:pt x="0" y="868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67544" y="6273698"/>
            <a:ext cx="4273286" cy="4273286"/>
          </a:xfrm>
          <a:custGeom>
            <a:avLst/>
            <a:gdLst/>
            <a:ahLst/>
            <a:cxnLst/>
            <a:rect r="r" b="b" t="t" l="l"/>
            <a:pathLst>
              <a:path h="4273286" w="4273286">
                <a:moveTo>
                  <a:pt x="0" y="0"/>
                </a:moveTo>
                <a:lnTo>
                  <a:pt x="4273286" y="0"/>
                </a:lnTo>
                <a:lnTo>
                  <a:pt x="4273286" y="4273286"/>
                </a:lnTo>
                <a:lnTo>
                  <a:pt x="0" y="4273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06745" y="4677348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933552"/>
            <a:ext cx="14286759" cy="43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9"/>
              </a:lnSpc>
              <a:spcBef>
                <a:spcPct val="0"/>
              </a:spcBef>
            </a:pPr>
            <a:r>
              <a:rPr lang="en-US" sz="4476">
                <a:solidFill>
                  <a:srgbClr val="191919"/>
                </a:solidFill>
                <a:latin typeface="Montaser Arabic"/>
              </a:rPr>
              <a:t>A NOSSA EQUIPE FOI CONVOCADA PELA </a:t>
            </a:r>
            <a:r>
              <a:rPr lang="en-US" sz="4476">
                <a:solidFill>
                  <a:srgbClr val="191919"/>
                </a:solidFill>
                <a:latin typeface="Montaser Arabic Semi-Bold"/>
              </a:rPr>
              <a:t>ANP </a:t>
            </a:r>
            <a:r>
              <a:rPr lang="en-US" sz="4476">
                <a:solidFill>
                  <a:srgbClr val="191919"/>
                </a:solidFill>
                <a:latin typeface="Montaser Arabic"/>
              </a:rPr>
              <a:t>(AGÊNCIA NACIONAL DE PETRÓLEO E GÁS NATURAL E BIOCOMBUSTIVEIS) PARA REALIZARMOS UMA </a:t>
            </a:r>
            <a:r>
              <a:rPr lang="en-US" sz="4476">
                <a:solidFill>
                  <a:srgbClr val="191919"/>
                </a:solidFill>
                <a:latin typeface="Montaser Arabic Bold"/>
              </a:rPr>
              <a:t>ANÁLISE EXPLORATÓRIA</a:t>
            </a:r>
            <a:r>
              <a:rPr lang="en-US" sz="4476">
                <a:solidFill>
                  <a:srgbClr val="191919"/>
                </a:solidFill>
                <a:latin typeface="Montaser Arabic"/>
              </a:rPr>
              <a:t> SOBRE A SÉRIE HISTÓRICA DE PREÇO DE VENDA DA </a:t>
            </a:r>
            <a:r>
              <a:rPr lang="en-US" sz="4476">
                <a:solidFill>
                  <a:srgbClr val="191919"/>
                </a:solidFill>
                <a:latin typeface="Montaser Arabic Bold"/>
              </a:rPr>
              <a:t>GASOLINA</a:t>
            </a:r>
            <a:r>
              <a:rPr lang="en-US" sz="4476">
                <a:solidFill>
                  <a:srgbClr val="191919"/>
                </a:solidFill>
                <a:latin typeface="Montaser Arabic"/>
              </a:rPr>
              <a:t> E DO </a:t>
            </a:r>
            <a:r>
              <a:rPr lang="en-US" sz="4476">
                <a:solidFill>
                  <a:srgbClr val="191919"/>
                </a:solidFill>
                <a:latin typeface="Montaser Arabic Bold"/>
              </a:rPr>
              <a:t>ETANOL</a:t>
            </a:r>
            <a:r>
              <a:rPr lang="en-US" sz="4476">
                <a:solidFill>
                  <a:srgbClr val="191919"/>
                </a:solidFill>
                <a:latin typeface="Montaser Arabic"/>
              </a:rPr>
              <a:t> AQUI NO BRASIL.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12939"/>
            <a:ext cx="10733499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12"/>
              </a:lnSpc>
            </a:pPr>
            <a:r>
              <a:rPr lang="en-US" sz="7760" spc="-310">
                <a:solidFill>
                  <a:srgbClr val="191919"/>
                </a:solidFill>
                <a:latin typeface="Montaser Arabic Semi-Bold"/>
              </a:rPr>
              <a:t>A NOSSA MISSÃO: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79494" y="9677947"/>
            <a:ext cx="9929013" cy="3086100"/>
            <a:chOff x="0" y="0"/>
            <a:chExt cx="261504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5049" cy="812800"/>
            </a:xfrm>
            <a:custGeom>
              <a:avLst/>
              <a:gdLst/>
              <a:ahLst/>
              <a:cxnLst/>
              <a:rect r="r" b="b" t="t" l="l"/>
              <a:pathLst>
                <a:path h="812800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734827"/>
                  </a:lnTo>
                  <a:cubicBezTo>
                    <a:pt x="2615049" y="777890"/>
                    <a:pt x="2580139" y="812800"/>
                    <a:pt x="2537076" y="812800"/>
                  </a:cubicBezTo>
                  <a:lnTo>
                    <a:pt x="77973" y="812800"/>
                  </a:lnTo>
                  <a:cubicBezTo>
                    <a:pt x="34910" y="812800"/>
                    <a:pt x="0" y="777890"/>
                    <a:pt x="0" y="734827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61504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01714" y="-5872581"/>
            <a:ext cx="18834651" cy="9417326"/>
          </a:xfrm>
          <a:custGeom>
            <a:avLst/>
            <a:gdLst/>
            <a:ahLst/>
            <a:cxnLst/>
            <a:rect r="r" b="b" t="t" l="l"/>
            <a:pathLst>
              <a:path h="9417326" w="18834651">
                <a:moveTo>
                  <a:pt x="0" y="0"/>
                </a:moveTo>
                <a:lnTo>
                  <a:pt x="18834652" y="0"/>
                </a:lnTo>
                <a:lnTo>
                  <a:pt x="18834652" y="9417326"/>
                </a:lnTo>
                <a:lnTo>
                  <a:pt x="0" y="9417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6510" y="2710224"/>
            <a:ext cx="1449820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4"/>
              </a:lnSpc>
            </a:pPr>
            <a:r>
              <a:rPr lang="en-US" sz="8778">
                <a:solidFill>
                  <a:srgbClr val="FFFFFF"/>
                </a:solidFill>
                <a:latin typeface="Montaser Arabic Bold"/>
              </a:rPr>
              <a:t>OBRIGADO POR CHEGAREM ATÉ AQUI!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50542" y="5367699"/>
            <a:ext cx="8786916" cy="97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23"/>
              </a:lnSpc>
            </a:pPr>
            <a:r>
              <a:rPr lang="en-US" sz="6352" spc="-254">
                <a:solidFill>
                  <a:srgbClr val="FFFFFF"/>
                </a:solidFill>
                <a:latin typeface="Montaser Arabic Extra-Light"/>
              </a:rPr>
              <a:t>PROJETO EM GRUPO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45838" y="6651286"/>
            <a:ext cx="1598324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66"/>
              </a:lnSpc>
            </a:pPr>
            <a:r>
              <a:rPr lang="en-US" sz="11555" spc="-462">
                <a:solidFill>
                  <a:srgbClr val="13FF8C"/>
                </a:solidFill>
                <a:latin typeface="Montaser Arabic Semi-Bold"/>
              </a:rPr>
              <a:t>MÓDULO 4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FF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19729" y="0"/>
            <a:ext cx="9464770" cy="10871544"/>
            <a:chOff x="0" y="0"/>
            <a:chExt cx="12619693" cy="1449539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979" t="0" r="20979" b="0"/>
            <a:stretch>
              <a:fillRect/>
            </a:stretch>
          </p:blipFill>
          <p:spPr>
            <a:xfrm flipH="false" flipV="false">
              <a:off x="0" y="0"/>
              <a:ext cx="12619693" cy="1449539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38225" y="717834"/>
            <a:ext cx="8105775" cy="115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937">
                <a:solidFill>
                  <a:srgbClr val="22291C"/>
                </a:solidFill>
                <a:latin typeface="Montaser Arabic"/>
              </a:rPr>
              <a:t>SOBRE A ANP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98070"/>
            <a:ext cx="7862728" cy="698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3"/>
              </a:lnSpc>
            </a:pPr>
            <a:r>
              <a:rPr lang="en-US" sz="2329" spc="53">
                <a:solidFill>
                  <a:srgbClr val="22291C"/>
                </a:solidFill>
                <a:latin typeface="Montaser Arabic"/>
              </a:rPr>
              <a:t>A </a:t>
            </a:r>
            <a:r>
              <a:rPr lang="en-US" sz="2329" spc="53">
                <a:solidFill>
                  <a:srgbClr val="22291C"/>
                </a:solidFill>
                <a:latin typeface="Montaser Arabic Bold"/>
              </a:rPr>
              <a:t>ANP</a:t>
            </a:r>
            <a:r>
              <a:rPr lang="en-US" sz="2329" spc="53">
                <a:solidFill>
                  <a:srgbClr val="22291C"/>
                </a:solidFill>
                <a:latin typeface="Montaser Arabic"/>
              </a:rPr>
              <a:t> É UM CENTRO DE REFERÊNCIA EM </a:t>
            </a:r>
            <a:r>
              <a:rPr lang="en-US" sz="2329" spc="53">
                <a:solidFill>
                  <a:srgbClr val="22291C"/>
                </a:solidFill>
                <a:latin typeface="Montaser Arabic Bold"/>
              </a:rPr>
              <a:t>DADOS E INFORMAÇÕES</a:t>
            </a:r>
            <a:r>
              <a:rPr lang="en-US" sz="2329" spc="53">
                <a:solidFill>
                  <a:srgbClr val="22291C"/>
                </a:solidFill>
                <a:latin typeface="Montaser Arabic"/>
              </a:rPr>
              <a:t> SOBRE A INDÚSTRIA DE</a:t>
            </a:r>
          </a:p>
          <a:p>
            <a:pPr algn="r">
              <a:lnSpc>
                <a:spcPts val="3493"/>
              </a:lnSpc>
            </a:pPr>
            <a:r>
              <a:rPr lang="en-US" sz="2329" spc="53">
                <a:solidFill>
                  <a:srgbClr val="22291C"/>
                </a:solidFill>
                <a:latin typeface="Montaser Arabic"/>
              </a:rPr>
              <a:t>PETRÓLEO E GÁS NATURAL NO BRASIL, QUE MANTÉM O BANCO DE DADOS DE EXPLORAÇÃO E PRODUÇÃO (</a:t>
            </a:r>
            <a:r>
              <a:rPr lang="en-US" sz="2329" spc="53">
                <a:solidFill>
                  <a:srgbClr val="22291C"/>
                </a:solidFill>
                <a:latin typeface="Montaser Arabic Bold"/>
              </a:rPr>
              <a:t>BDEP</a:t>
            </a:r>
            <a:r>
              <a:rPr lang="en-US" sz="2329" spc="53">
                <a:solidFill>
                  <a:srgbClr val="22291C"/>
                </a:solidFill>
                <a:latin typeface="Montaser Arabic"/>
              </a:rPr>
              <a:t>); DIVULGA AS ESTATÍSTICAS OFICIAIS SOBRE RESERVAS, REFINO E PRODUÇÃO</a:t>
            </a:r>
          </a:p>
          <a:p>
            <a:pPr algn="r">
              <a:lnSpc>
                <a:spcPts val="3493"/>
              </a:lnSpc>
            </a:pPr>
            <a:r>
              <a:rPr lang="en-US" sz="2329" spc="53">
                <a:solidFill>
                  <a:srgbClr val="22291C"/>
                </a:solidFill>
                <a:latin typeface="Montaser Arabic"/>
              </a:rPr>
              <a:t>DE PETRÓLEO, GÁS E BIOCOMBUSTÍVEIS NO </a:t>
            </a:r>
            <a:r>
              <a:rPr lang="en-US" sz="2329" spc="53">
                <a:solidFill>
                  <a:srgbClr val="22291C"/>
                </a:solidFill>
                <a:latin typeface="Montaser Arabic Bold"/>
              </a:rPr>
              <a:t>BRASIL</a:t>
            </a:r>
            <a:r>
              <a:rPr lang="en-US" sz="2329" spc="53">
                <a:solidFill>
                  <a:srgbClr val="22291C"/>
                </a:solidFill>
                <a:latin typeface="Montaser Arabic"/>
              </a:rPr>
              <a:t>; REALIZA E DIVULGA </a:t>
            </a:r>
            <a:r>
              <a:rPr lang="en-US" sz="2329" spc="53">
                <a:solidFill>
                  <a:srgbClr val="22291C"/>
                </a:solidFill>
                <a:latin typeface="Montaser Arabic Bold"/>
              </a:rPr>
              <a:t>PESQUISAS</a:t>
            </a:r>
            <a:r>
              <a:rPr lang="en-US" sz="2329" spc="53">
                <a:solidFill>
                  <a:srgbClr val="22291C"/>
                </a:solidFill>
                <a:latin typeface="Montaser Arabic"/>
              </a:rPr>
              <a:t> SOBRE</a:t>
            </a:r>
          </a:p>
          <a:p>
            <a:pPr algn="r">
              <a:lnSpc>
                <a:spcPts val="3493"/>
              </a:lnSpc>
            </a:pPr>
            <a:r>
              <a:rPr lang="en-US" sz="2329" spc="53">
                <a:solidFill>
                  <a:srgbClr val="22291C"/>
                </a:solidFill>
                <a:latin typeface="Montaser Arabic"/>
              </a:rPr>
              <a:t>QUALIDADE DOS COMBUSTÍVEIS E LUBRIFICANTES E SOBRE O COMPORTAMENTO DOS PREÇOS</a:t>
            </a:r>
          </a:p>
          <a:p>
            <a:pPr algn="r">
              <a:lnSpc>
                <a:spcPts val="3493"/>
              </a:lnSpc>
            </a:pPr>
            <a:r>
              <a:rPr lang="en-US" sz="2329" spc="53">
                <a:solidFill>
                  <a:srgbClr val="22291C"/>
                </a:solidFill>
                <a:latin typeface="Montaser Arabic"/>
              </a:rPr>
              <a:t>DESSES PRODUTOS; PROMOVE ESTUDOS SOBRE O POTENCIAL PETROLÍFERO E O</a:t>
            </a:r>
          </a:p>
          <a:p>
            <a:pPr algn="r">
              <a:lnSpc>
                <a:spcPts val="3493"/>
              </a:lnSpc>
            </a:pPr>
            <a:r>
              <a:rPr lang="en-US" sz="2329" spc="53">
                <a:solidFill>
                  <a:srgbClr val="22291C"/>
                </a:solidFill>
                <a:latin typeface="Montaser Arabic"/>
              </a:rPr>
              <a:t>DESENVOLVIMENTO DO SETOR; ENTRE OUTRAS ATIVIDADES.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9966" y="4153020"/>
            <a:ext cx="4238273" cy="4277153"/>
            <a:chOff x="0" y="0"/>
            <a:chExt cx="1145250" cy="1155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182667" y="0"/>
                  </a:moveTo>
                  <a:lnTo>
                    <a:pt x="962583" y="0"/>
                  </a:lnTo>
                  <a:cubicBezTo>
                    <a:pt x="1063468" y="0"/>
                    <a:pt x="1145250" y="81783"/>
                    <a:pt x="1145250" y="182667"/>
                  </a:cubicBezTo>
                  <a:lnTo>
                    <a:pt x="1145250" y="973089"/>
                  </a:lnTo>
                  <a:cubicBezTo>
                    <a:pt x="1145250" y="1073973"/>
                    <a:pt x="1063468" y="1155756"/>
                    <a:pt x="962583" y="1155756"/>
                  </a:cubicBezTo>
                  <a:lnTo>
                    <a:pt x="182667" y="1155756"/>
                  </a:lnTo>
                  <a:cubicBezTo>
                    <a:pt x="81783" y="1155756"/>
                    <a:pt x="0" y="1073973"/>
                    <a:pt x="0" y="973089"/>
                  </a:cubicBezTo>
                  <a:lnTo>
                    <a:pt x="0" y="182667"/>
                  </a:lnTo>
                  <a:cubicBezTo>
                    <a:pt x="0" y="81783"/>
                    <a:pt x="81783" y="0"/>
                    <a:pt x="1826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88853" y="4153020"/>
            <a:ext cx="4238273" cy="4277153"/>
            <a:chOff x="0" y="0"/>
            <a:chExt cx="1145250" cy="1155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182667" y="0"/>
                  </a:moveTo>
                  <a:lnTo>
                    <a:pt x="962583" y="0"/>
                  </a:lnTo>
                  <a:cubicBezTo>
                    <a:pt x="1063468" y="0"/>
                    <a:pt x="1145250" y="81783"/>
                    <a:pt x="1145250" y="182667"/>
                  </a:cubicBezTo>
                  <a:lnTo>
                    <a:pt x="1145250" y="973089"/>
                  </a:lnTo>
                  <a:cubicBezTo>
                    <a:pt x="1145250" y="1073973"/>
                    <a:pt x="1063468" y="1155756"/>
                    <a:pt x="962583" y="1155756"/>
                  </a:cubicBezTo>
                  <a:lnTo>
                    <a:pt x="182667" y="1155756"/>
                  </a:lnTo>
                  <a:cubicBezTo>
                    <a:pt x="81783" y="1155756"/>
                    <a:pt x="0" y="1073973"/>
                    <a:pt x="0" y="973089"/>
                  </a:cubicBezTo>
                  <a:lnTo>
                    <a:pt x="0" y="182667"/>
                  </a:lnTo>
                  <a:cubicBezTo>
                    <a:pt x="0" y="81783"/>
                    <a:pt x="81783" y="0"/>
                    <a:pt x="1826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19700" y="4153020"/>
            <a:ext cx="4238273" cy="4277153"/>
            <a:chOff x="0" y="0"/>
            <a:chExt cx="1145250" cy="1155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182667" y="0"/>
                  </a:moveTo>
                  <a:lnTo>
                    <a:pt x="962583" y="0"/>
                  </a:lnTo>
                  <a:cubicBezTo>
                    <a:pt x="1063468" y="0"/>
                    <a:pt x="1145250" y="81783"/>
                    <a:pt x="1145250" y="182667"/>
                  </a:cubicBezTo>
                  <a:lnTo>
                    <a:pt x="1145250" y="973089"/>
                  </a:lnTo>
                  <a:cubicBezTo>
                    <a:pt x="1145250" y="1073973"/>
                    <a:pt x="1063468" y="1155756"/>
                    <a:pt x="962583" y="1155756"/>
                  </a:cubicBezTo>
                  <a:lnTo>
                    <a:pt x="182667" y="1155756"/>
                  </a:lnTo>
                  <a:cubicBezTo>
                    <a:pt x="81783" y="1155756"/>
                    <a:pt x="0" y="1073973"/>
                    <a:pt x="0" y="973089"/>
                  </a:cubicBezTo>
                  <a:lnTo>
                    <a:pt x="0" y="182667"/>
                  </a:lnTo>
                  <a:cubicBezTo>
                    <a:pt x="0" y="81783"/>
                    <a:pt x="81783" y="0"/>
                    <a:pt x="1826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79494" y="9258300"/>
            <a:ext cx="9929013" cy="3505747"/>
            <a:chOff x="0" y="0"/>
            <a:chExt cx="2615049" cy="9233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15049" cy="923324"/>
            </a:xfrm>
            <a:custGeom>
              <a:avLst/>
              <a:gdLst/>
              <a:ahLst/>
              <a:cxnLst/>
              <a:rect r="r" b="b" t="t" l="l"/>
              <a:pathLst>
                <a:path h="923324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845352"/>
                  </a:lnTo>
                  <a:cubicBezTo>
                    <a:pt x="2615049" y="888415"/>
                    <a:pt x="2580139" y="923324"/>
                    <a:pt x="2537076" y="923324"/>
                  </a:cubicBezTo>
                  <a:lnTo>
                    <a:pt x="77973" y="923324"/>
                  </a:lnTo>
                  <a:cubicBezTo>
                    <a:pt x="34910" y="923324"/>
                    <a:pt x="0" y="888415"/>
                    <a:pt x="0" y="845352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615049" cy="942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768052" y="5075858"/>
            <a:ext cx="1382167" cy="1437885"/>
          </a:xfrm>
          <a:custGeom>
            <a:avLst/>
            <a:gdLst/>
            <a:ahLst/>
            <a:cxnLst/>
            <a:rect r="r" b="b" t="t" l="l"/>
            <a:pathLst>
              <a:path h="1437885" w="1382167">
                <a:moveTo>
                  <a:pt x="0" y="0"/>
                </a:moveTo>
                <a:lnTo>
                  <a:pt x="1382166" y="0"/>
                </a:lnTo>
                <a:lnTo>
                  <a:pt x="1382166" y="1437885"/>
                </a:lnTo>
                <a:lnTo>
                  <a:pt x="0" y="1437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73038" y="5070186"/>
            <a:ext cx="1249959" cy="1449228"/>
          </a:xfrm>
          <a:custGeom>
            <a:avLst/>
            <a:gdLst/>
            <a:ahLst/>
            <a:cxnLst/>
            <a:rect r="r" b="b" t="t" l="l"/>
            <a:pathLst>
              <a:path h="1449228" w="1249959">
                <a:moveTo>
                  <a:pt x="0" y="0"/>
                </a:moveTo>
                <a:lnTo>
                  <a:pt x="1249959" y="0"/>
                </a:lnTo>
                <a:lnTo>
                  <a:pt x="1249959" y="1449229"/>
                </a:lnTo>
                <a:lnTo>
                  <a:pt x="0" y="144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03759" y="5125572"/>
            <a:ext cx="1226362" cy="1338458"/>
          </a:xfrm>
          <a:custGeom>
            <a:avLst/>
            <a:gdLst/>
            <a:ahLst/>
            <a:cxnLst/>
            <a:rect r="r" b="b" t="t" l="l"/>
            <a:pathLst>
              <a:path h="1338458" w="1226362">
                <a:moveTo>
                  <a:pt x="0" y="0"/>
                </a:moveTo>
                <a:lnTo>
                  <a:pt x="1226362" y="0"/>
                </a:lnTo>
                <a:lnTo>
                  <a:pt x="1226362" y="1338457"/>
                </a:lnTo>
                <a:lnTo>
                  <a:pt x="0" y="1338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275535" y="6566055"/>
            <a:ext cx="3844966" cy="94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2"/>
              </a:lnSpc>
              <a:spcBef>
                <a:spcPct val="0"/>
              </a:spcBef>
            </a:pPr>
            <a:r>
              <a:rPr lang="en-US" sz="3118">
                <a:solidFill>
                  <a:srgbClr val="05D46E"/>
                </a:solidFill>
                <a:latin typeface="Montaser Arabic Extra-Light"/>
              </a:rPr>
              <a:t>ALTERAÇÕES DE PREÇOS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3562" y="6706159"/>
            <a:ext cx="3710606" cy="47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2"/>
              </a:lnSpc>
              <a:spcBef>
                <a:spcPct val="0"/>
              </a:spcBef>
            </a:pPr>
            <a:r>
              <a:rPr lang="en-US" sz="3118">
                <a:solidFill>
                  <a:srgbClr val="05D46E"/>
                </a:solidFill>
                <a:latin typeface="Montaser Arabic Extra-Light"/>
              </a:rPr>
              <a:t>MÉDIA ATUAL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14705" y="1038344"/>
            <a:ext cx="1238656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3FF8C"/>
                </a:solidFill>
                <a:latin typeface="Montaser Arabic"/>
              </a:rPr>
              <a:t>O QUE FOI EXPLORADO?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52623" y="2276594"/>
            <a:ext cx="13710732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Montaser Arabic Extra-Light"/>
              </a:rPr>
              <a:t>Realizamos buscas e pesquisas sobre as alterações do preço do Gás e Etanol no Brasil.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3832" y="6706159"/>
            <a:ext cx="3710606" cy="47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2"/>
              </a:lnSpc>
              <a:spcBef>
                <a:spcPct val="0"/>
              </a:spcBef>
            </a:pPr>
            <a:r>
              <a:rPr lang="en-US" sz="3118">
                <a:solidFill>
                  <a:srgbClr val="05D46E"/>
                </a:solidFill>
                <a:latin typeface="Montaser Arabic Extra-Light"/>
              </a:rPr>
              <a:t>REGIÕES</a:t>
            </a:r>
          </a:p>
        </p:txBody>
      </p:sp>
    </p:spTree>
  </p:cSld>
  <p:clrMapOvr>
    <a:masterClrMapping/>
  </p:clrMapOvr>
  <p:transition spd="slow">
    <p:push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C4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638555">
            <a:off x="72375" y="8097906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638555">
            <a:off x="-1601499" y="4731341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2" y="0"/>
                </a:moveTo>
                <a:lnTo>
                  <a:pt x="0" y="0"/>
                </a:lnTo>
                <a:lnTo>
                  <a:pt x="0" y="3604872"/>
                </a:lnTo>
                <a:lnTo>
                  <a:pt x="3604872" y="3604872"/>
                </a:lnTo>
                <a:lnTo>
                  <a:pt x="3604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245726" y="546705"/>
            <a:ext cx="8422759" cy="5715223"/>
            <a:chOff x="0" y="0"/>
            <a:chExt cx="2218340" cy="15052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18340" cy="1505244"/>
            </a:xfrm>
            <a:custGeom>
              <a:avLst/>
              <a:gdLst/>
              <a:ahLst/>
              <a:cxnLst/>
              <a:rect r="r" b="b" t="t" l="l"/>
              <a:pathLst>
                <a:path h="1505244" w="2218340">
                  <a:moveTo>
                    <a:pt x="91917" y="0"/>
                  </a:moveTo>
                  <a:lnTo>
                    <a:pt x="2126423" y="0"/>
                  </a:lnTo>
                  <a:cubicBezTo>
                    <a:pt x="2150801" y="0"/>
                    <a:pt x="2174180" y="9684"/>
                    <a:pt x="2191418" y="26922"/>
                  </a:cubicBezTo>
                  <a:cubicBezTo>
                    <a:pt x="2208656" y="44159"/>
                    <a:pt x="2218340" y="67539"/>
                    <a:pt x="2218340" y="91917"/>
                  </a:cubicBezTo>
                  <a:lnTo>
                    <a:pt x="2218340" y="1413327"/>
                  </a:lnTo>
                  <a:cubicBezTo>
                    <a:pt x="2218340" y="1437705"/>
                    <a:pt x="2208656" y="1461084"/>
                    <a:pt x="2191418" y="1478322"/>
                  </a:cubicBezTo>
                  <a:cubicBezTo>
                    <a:pt x="2174180" y="1495560"/>
                    <a:pt x="2150801" y="1505244"/>
                    <a:pt x="2126423" y="1505244"/>
                  </a:cubicBezTo>
                  <a:lnTo>
                    <a:pt x="91917" y="1505244"/>
                  </a:lnTo>
                  <a:cubicBezTo>
                    <a:pt x="67539" y="1505244"/>
                    <a:pt x="44159" y="1495560"/>
                    <a:pt x="26922" y="1478322"/>
                  </a:cubicBezTo>
                  <a:cubicBezTo>
                    <a:pt x="9684" y="1461084"/>
                    <a:pt x="0" y="1437705"/>
                    <a:pt x="0" y="1413327"/>
                  </a:cubicBezTo>
                  <a:lnTo>
                    <a:pt x="0" y="91917"/>
                  </a:lnTo>
                  <a:cubicBezTo>
                    <a:pt x="0" y="67539"/>
                    <a:pt x="9684" y="44159"/>
                    <a:pt x="26922" y="26922"/>
                  </a:cubicBezTo>
                  <a:cubicBezTo>
                    <a:pt x="44159" y="9684"/>
                    <a:pt x="67539" y="0"/>
                    <a:pt x="919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218340" cy="1524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69011" y="479810"/>
            <a:ext cx="9783277" cy="93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1. HOUVE UMA TENDÊNCIA DE QUEDA NO PREÇO DOS COMBUSTÍVEIS NO PERÍODO CONSIDERADO?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2. QUAL O PREÇO MÉDIO DOS DOIS COMBUSTÍVEIS?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3. QUAIS OS 5 ESTADOS COM O MAIOR PREÇO MÉDIO DA GASOLINA E DO ETANOL? 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4. QUAL O PREÇO MÉDIO DA GASOLINA E DO ETANOL POR ESTADO? 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5. QUAL O MUNICÍPIO QUE POSSUI O MENOR PREÇO PARA CADA COMBUSTÍVEL? 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6. QUAL O MUNICÍPIO QUE POSSUI O MAIOR PREÇO PARA CADA COMBUSTÍVEL? 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7. QUAL REGIÃO QUE POSSUI O MAIOR VALOR MÉDIO DA GASOLINA? 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8. QUAL REGIÃO QUE POSSUI O MENOR VALOR MÉDIO DO ETANOL? 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9. HÁ ALGUMA CORRELAÇÃO ENTRE O VALOR DO COMBUSTÍVEL E A REGIÃO ONDE ELE É VENDIDO?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10. HÁ ALGUMA CORRELAÇÃO ENTRE O VALOR DO COMBUSTÍVEL (GASOLINA E ETANOL) E A BANDEIRA QUE VENDE ELE?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11. QUAL É A BANDEIRA QUE POSSUI O MAIOR PREÇO MÉDIO DE VENDA PARA O ETANOL?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12. QUAL É A BANDEIRA COM O MAIOR PREÇO MÉDIO DE VENDA DE GASOLINA NO ESTADO DE SÃO PAULO?</a:t>
            </a:r>
          </a:p>
          <a:p>
            <a:pPr>
              <a:lnSpc>
                <a:spcPts val="2160"/>
              </a:lnSpc>
            </a:pPr>
          </a:p>
          <a:p>
            <a:pPr>
              <a:lnSpc>
                <a:spcPts val="2160"/>
              </a:lnSpc>
            </a:pPr>
            <a:r>
              <a:rPr lang="en-US" sz="1878">
                <a:solidFill>
                  <a:srgbClr val="FFFFFF"/>
                </a:solidFill>
                <a:latin typeface="Montaser Arabic Bold"/>
              </a:rPr>
              <a:t>13. QUAIS SÃO OS 5 MUNICÍPIOS COM OS PREÇOS MAIS ALTOS PARA GASOLINA?</a:t>
            </a:r>
          </a:p>
          <a:p>
            <a:pPr>
              <a:lnSpc>
                <a:spcPts val="216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35997" y="6533777"/>
            <a:ext cx="3141036" cy="2849776"/>
          </a:xfrm>
          <a:custGeom>
            <a:avLst/>
            <a:gdLst/>
            <a:ahLst/>
            <a:cxnLst/>
            <a:rect r="r" b="b" t="t" l="l"/>
            <a:pathLst>
              <a:path h="2849776" w="3141036">
                <a:moveTo>
                  <a:pt x="0" y="0"/>
                </a:moveTo>
                <a:lnTo>
                  <a:pt x="3141036" y="0"/>
                </a:lnTo>
                <a:lnTo>
                  <a:pt x="3141036" y="2849776"/>
                </a:lnTo>
                <a:lnTo>
                  <a:pt x="0" y="2849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7599" y="1095375"/>
            <a:ext cx="5560060" cy="253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4"/>
              </a:lnSpc>
            </a:pPr>
            <a:r>
              <a:rPr lang="en-US" sz="4728">
                <a:solidFill>
                  <a:srgbClr val="22291C"/>
                </a:solidFill>
                <a:latin typeface="Montaser Arabic"/>
              </a:rPr>
              <a:t>Quais foram as Principais Perguntas da Nossa Pesquisa?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7599" y="3734833"/>
            <a:ext cx="4932007" cy="207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0"/>
              </a:lnSpc>
            </a:pPr>
            <a:r>
              <a:rPr lang="en-US" sz="2246">
                <a:solidFill>
                  <a:srgbClr val="22291C"/>
                </a:solidFill>
                <a:latin typeface="Montaser Arabic Light"/>
              </a:rPr>
              <a:t>Nossa pesquisa foi feita com base nessas </a:t>
            </a:r>
            <a:r>
              <a:rPr lang="en-US" sz="2246">
                <a:solidFill>
                  <a:srgbClr val="22291C"/>
                </a:solidFill>
                <a:latin typeface="Montaser Arabic Bold"/>
              </a:rPr>
              <a:t>10 perguntas </a:t>
            </a:r>
            <a:r>
              <a:rPr lang="en-US" sz="2246">
                <a:solidFill>
                  <a:srgbClr val="22291C"/>
                </a:solidFill>
                <a:latin typeface="Montaser Arabic Light"/>
              </a:rPr>
              <a:t>feitas pela </a:t>
            </a:r>
            <a:r>
              <a:rPr lang="en-US" sz="2246">
                <a:solidFill>
                  <a:srgbClr val="22291C"/>
                </a:solidFill>
                <a:latin typeface="Montaser Arabic Bold"/>
              </a:rPr>
              <a:t>ANP </a:t>
            </a:r>
            <a:r>
              <a:rPr lang="en-US" sz="2246">
                <a:solidFill>
                  <a:srgbClr val="22291C"/>
                </a:solidFill>
                <a:latin typeface="Montaser Arabic Light"/>
              </a:rPr>
              <a:t>e acrescentamos mais </a:t>
            </a:r>
            <a:r>
              <a:rPr lang="en-US" sz="2246">
                <a:solidFill>
                  <a:srgbClr val="22291C"/>
                </a:solidFill>
                <a:latin typeface="Montaser Arabic Bold"/>
              </a:rPr>
              <a:t>3 perguntas </a:t>
            </a:r>
            <a:r>
              <a:rPr lang="en-US" sz="2246">
                <a:solidFill>
                  <a:srgbClr val="22291C"/>
                </a:solidFill>
                <a:latin typeface="Montaser Arabic Light"/>
              </a:rPr>
              <a:t>que foram geradas após resultados da pesquisa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783" y="691609"/>
            <a:ext cx="10736536" cy="179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8"/>
              </a:lnSpc>
            </a:pPr>
            <a:r>
              <a:rPr lang="en-US" sz="2940">
                <a:solidFill>
                  <a:srgbClr val="22291C"/>
                </a:solidFill>
                <a:latin typeface="Montaser Arabic Medium"/>
              </a:rPr>
              <a:t>COMO SE COMPORTARAM O PREÇO DOS COMBUSTÍVEIS DURANTE OS DOIS MESES CITADOS? OS VALORES DO ETANOL E DA GASOLINA TIVERAM UMA TENDÊNCIA DE QUEDA OU DIMINUIÇÃO?</a:t>
            </a:r>
            <a:r>
              <a:rPr lang="en-US" sz="2940">
                <a:solidFill>
                  <a:srgbClr val="22291C"/>
                </a:solidFill>
                <a:latin typeface="Montaser Arabic Medium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7735" y="3335902"/>
            <a:ext cx="7895115" cy="50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2906">
                <a:solidFill>
                  <a:srgbClr val="22291C"/>
                </a:solidFill>
                <a:latin typeface="Montaser Arabic Extra-Light"/>
              </a:rPr>
              <a:t>Esses foram os resultados: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652975"/>
            <a:ext cx="7664150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22291C"/>
                </a:solidFill>
                <a:latin typeface="Montaser Arabic"/>
              </a:rPr>
              <a:t>Alagoas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95240"/>
            <a:ext cx="581867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22291C"/>
                </a:solidFill>
                <a:latin typeface="Montaser Arabic Extra-Light"/>
              </a:rPr>
              <a:t>Como podemos ver, com diferença de 30 dias, o estado de Alagoas teve uma queda consideravelmente alta em relação ao valor do combustivel.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082" y="6325689"/>
            <a:ext cx="7664150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22291C"/>
                </a:solidFill>
                <a:latin typeface="Montaser Arabic"/>
              </a:rPr>
              <a:t>São Paulo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25104"/>
            <a:ext cx="5625200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22291C"/>
                </a:solidFill>
                <a:latin typeface="Montaser Arabic Extra-Light"/>
              </a:rPr>
              <a:t>Já o estado de São Paulo, teve um aumento no valor do combustivel durante esses 30 dias.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596544"/>
            <a:ext cx="7664150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22291C"/>
                </a:solidFill>
                <a:latin typeface="Montaser Arabic"/>
              </a:rPr>
              <a:t>Minas Gerais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995959"/>
            <a:ext cx="6250279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22291C"/>
                </a:solidFill>
                <a:latin typeface="Montaser Arabic Extra-Light"/>
              </a:rPr>
              <a:t>O estado de Minas Gerais teve um aumento no valor, porém não foi considerado um aumento drástico.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785013" y="9692531"/>
            <a:ext cx="9929013" cy="3086100"/>
            <a:chOff x="0" y="0"/>
            <a:chExt cx="2615049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15049" cy="812800"/>
            </a:xfrm>
            <a:custGeom>
              <a:avLst/>
              <a:gdLst/>
              <a:ahLst/>
              <a:cxnLst/>
              <a:rect r="r" b="b" t="t" l="l"/>
              <a:pathLst>
                <a:path h="812800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734827"/>
                  </a:lnTo>
                  <a:cubicBezTo>
                    <a:pt x="2615049" y="777890"/>
                    <a:pt x="2580139" y="812800"/>
                    <a:pt x="2537076" y="812800"/>
                  </a:cubicBezTo>
                  <a:lnTo>
                    <a:pt x="77973" y="812800"/>
                  </a:lnTo>
                  <a:cubicBezTo>
                    <a:pt x="34910" y="812800"/>
                    <a:pt x="0" y="777890"/>
                    <a:pt x="0" y="734827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1504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36396" y="1796582"/>
            <a:ext cx="11219238" cy="83966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997151" y="6940219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0073" y="5653827"/>
            <a:ext cx="6137946" cy="2351877"/>
            <a:chOff x="0" y="0"/>
            <a:chExt cx="1616578" cy="619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6578" cy="619424"/>
            </a:xfrm>
            <a:custGeom>
              <a:avLst/>
              <a:gdLst/>
              <a:ahLst/>
              <a:cxnLst/>
              <a:rect r="r" b="b" t="t" l="l"/>
              <a:pathLst>
                <a:path h="619424" w="1616578">
                  <a:moveTo>
                    <a:pt x="68111" y="0"/>
                  </a:moveTo>
                  <a:lnTo>
                    <a:pt x="1548467" y="0"/>
                  </a:lnTo>
                  <a:cubicBezTo>
                    <a:pt x="1586084" y="0"/>
                    <a:pt x="1616578" y="30494"/>
                    <a:pt x="1616578" y="68111"/>
                  </a:cubicBezTo>
                  <a:lnTo>
                    <a:pt x="1616578" y="551313"/>
                  </a:lnTo>
                  <a:cubicBezTo>
                    <a:pt x="1616578" y="588930"/>
                    <a:pt x="1586084" y="619424"/>
                    <a:pt x="1548467" y="619424"/>
                  </a:cubicBezTo>
                  <a:lnTo>
                    <a:pt x="68111" y="619424"/>
                  </a:lnTo>
                  <a:cubicBezTo>
                    <a:pt x="30494" y="619424"/>
                    <a:pt x="0" y="588930"/>
                    <a:pt x="0" y="551313"/>
                  </a:cubicBezTo>
                  <a:lnTo>
                    <a:pt x="0" y="68111"/>
                  </a:lnTo>
                  <a:cubicBezTo>
                    <a:pt x="0" y="30494"/>
                    <a:pt x="30494" y="0"/>
                    <a:pt x="681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616578" cy="6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13FF8C"/>
                  </a:solidFill>
                  <a:latin typeface="Montaser Arabic"/>
                </a:rPr>
                <a:t>R$ 5.66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00929" y="5653827"/>
            <a:ext cx="6247241" cy="2351877"/>
            <a:chOff x="0" y="0"/>
            <a:chExt cx="1645364" cy="6194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5364" cy="619424"/>
            </a:xfrm>
            <a:custGeom>
              <a:avLst/>
              <a:gdLst/>
              <a:ahLst/>
              <a:cxnLst/>
              <a:rect r="r" b="b" t="t" l="l"/>
              <a:pathLst>
                <a:path h="619424" w="1645364">
                  <a:moveTo>
                    <a:pt x="66920" y="0"/>
                  </a:moveTo>
                  <a:lnTo>
                    <a:pt x="1578444" y="0"/>
                  </a:lnTo>
                  <a:cubicBezTo>
                    <a:pt x="1596192" y="0"/>
                    <a:pt x="1613214" y="7050"/>
                    <a:pt x="1625764" y="19600"/>
                  </a:cubicBezTo>
                  <a:cubicBezTo>
                    <a:pt x="1638313" y="32150"/>
                    <a:pt x="1645364" y="49172"/>
                    <a:pt x="1645364" y="66920"/>
                  </a:cubicBezTo>
                  <a:lnTo>
                    <a:pt x="1645364" y="552505"/>
                  </a:lnTo>
                  <a:cubicBezTo>
                    <a:pt x="1645364" y="589463"/>
                    <a:pt x="1615403" y="619424"/>
                    <a:pt x="1578444" y="619424"/>
                  </a:cubicBezTo>
                  <a:lnTo>
                    <a:pt x="66920" y="619424"/>
                  </a:lnTo>
                  <a:cubicBezTo>
                    <a:pt x="29961" y="619424"/>
                    <a:pt x="0" y="589463"/>
                    <a:pt x="0" y="552505"/>
                  </a:cubicBezTo>
                  <a:lnTo>
                    <a:pt x="0" y="66920"/>
                  </a:lnTo>
                  <a:cubicBezTo>
                    <a:pt x="0" y="29961"/>
                    <a:pt x="29961" y="0"/>
                    <a:pt x="66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645364" cy="6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13FF8C"/>
                  </a:solidFill>
                  <a:latin typeface="Montaser Arabic"/>
                </a:rPr>
                <a:t>R$ 3.81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390052" y="437248"/>
            <a:ext cx="2558119" cy="3036343"/>
          </a:xfrm>
          <a:custGeom>
            <a:avLst/>
            <a:gdLst/>
            <a:ahLst/>
            <a:cxnLst/>
            <a:rect r="r" b="b" t="t" l="l"/>
            <a:pathLst>
              <a:path h="3036343" w="2558119">
                <a:moveTo>
                  <a:pt x="0" y="0"/>
                </a:moveTo>
                <a:lnTo>
                  <a:pt x="2558118" y="0"/>
                </a:lnTo>
                <a:lnTo>
                  <a:pt x="2558118" y="3036342"/>
                </a:lnTo>
                <a:lnTo>
                  <a:pt x="0" y="3036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46773"/>
            <a:ext cx="11593018" cy="240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49"/>
              </a:lnSpc>
            </a:pPr>
            <a:r>
              <a:rPr lang="en-US" sz="5291">
                <a:solidFill>
                  <a:srgbClr val="05D46E"/>
                </a:solidFill>
                <a:latin typeface="Montaser Arabic"/>
              </a:rPr>
              <a:t>QUAL O PREÇO MÉDIO DA GASOLINA E DO ETANOL NESSES DOIS MESES?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5786" y="3416440"/>
            <a:ext cx="6006635" cy="37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0"/>
              </a:lnSpc>
            </a:pPr>
            <a:r>
              <a:rPr lang="en-US" sz="2113">
                <a:solidFill>
                  <a:srgbClr val="FFFFFF"/>
                </a:solidFill>
                <a:latin typeface="Montaser Arabic Extra-Light"/>
              </a:rPr>
              <a:t>Esses foram o valores médios durante 2 meses.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05432" y="4641437"/>
            <a:ext cx="3227229" cy="7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Montaser Arabic Bold"/>
              </a:rPr>
              <a:t>GASOLINA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66615" y="4641437"/>
            <a:ext cx="2515870" cy="7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Montaser Arabic Bold"/>
              </a:rPr>
              <a:t>ETANOL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FF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87863" y="4387568"/>
            <a:ext cx="3339961" cy="5248510"/>
          </a:xfrm>
          <a:custGeom>
            <a:avLst/>
            <a:gdLst/>
            <a:ahLst/>
            <a:cxnLst/>
            <a:rect r="r" b="b" t="t" l="l"/>
            <a:pathLst>
              <a:path h="5248510" w="3339961">
                <a:moveTo>
                  <a:pt x="0" y="0"/>
                </a:moveTo>
                <a:lnTo>
                  <a:pt x="3339961" y="0"/>
                </a:lnTo>
                <a:lnTo>
                  <a:pt x="3339961" y="5248510"/>
                </a:lnTo>
                <a:lnTo>
                  <a:pt x="0" y="5248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2741" y="0"/>
            <a:ext cx="11598525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4"/>
              </a:lnSpc>
            </a:pPr>
          </a:p>
          <a:p>
            <a:pPr>
              <a:lnSpc>
                <a:spcPts val="5424"/>
              </a:lnSpc>
            </a:pPr>
            <a:r>
              <a:rPr lang="en-US" sz="4520">
                <a:solidFill>
                  <a:srgbClr val="22291C"/>
                </a:solidFill>
                <a:latin typeface="Montaser Arabic Semi-Bold"/>
              </a:rPr>
              <a:t>QUAIS OS 5 ESTADOS COM O PREÇO MÉDIO DA GASOLINA E DO ETANOL MAIS CAROS? </a:t>
            </a:r>
          </a:p>
          <a:p>
            <a:pPr>
              <a:lnSpc>
                <a:spcPts val="542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95612"/>
            <a:ext cx="965772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Light"/>
              </a:rPr>
              <a:t>Esses são os resultados dos 5 estados, e a média entre a gasolina e etanol.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79482" y="4413054"/>
            <a:ext cx="6859748" cy="340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"/>
              </a:rPr>
              <a:t>5 </a:t>
            </a:r>
            <a:r>
              <a:rPr lang="en-US" sz="3000">
                <a:solidFill>
                  <a:srgbClr val="22291C"/>
                </a:solidFill>
                <a:latin typeface="Montaser Arabic Light"/>
              </a:rPr>
              <a:t>Estados mais caros para o</a:t>
            </a:r>
            <a:r>
              <a:rPr lang="en-US" sz="3000">
                <a:solidFill>
                  <a:srgbClr val="22291C"/>
                </a:solidFill>
                <a:latin typeface="Montaser Arabic"/>
              </a:rPr>
              <a:t> </a:t>
            </a:r>
            <a:r>
              <a:rPr lang="en-US" sz="3000">
                <a:solidFill>
                  <a:srgbClr val="22291C"/>
                </a:solidFill>
                <a:latin typeface="Montaser Arabic Bold"/>
              </a:rPr>
              <a:t>Etanol</a:t>
            </a:r>
            <a:r>
              <a:rPr lang="en-US" sz="3000">
                <a:solidFill>
                  <a:srgbClr val="22291C"/>
                </a:solidFill>
                <a:latin typeface="Montaser Arabic"/>
              </a:rPr>
              <a:t>: 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AP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RO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RR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AC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PA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2741" y="4413054"/>
            <a:ext cx="7335999" cy="340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"/>
              </a:rPr>
              <a:t>5 </a:t>
            </a:r>
            <a:r>
              <a:rPr lang="en-US" sz="3000">
                <a:solidFill>
                  <a:srgbClr val="22291C"/>
                </a:solidFill>
                <a:latin typeface="Montaser Arabic Light"/>
              </a:rPr>
              <a:t>Estados mais caros para a</a:t>
            </a:r>
            <a:r>
              <a:rPr lang="en-US" sz="3000">
                <a:solidFill>
                  <a:srgbClr val="22291C"/>
                </a:solidFill>
                <a:latin typeface="Montaser Arabic"/>
              </a:rPr>
              <a:t> </a:t>
            </a:r>
            <a:r>
              <a:rPr lang="en-US" sz="3000">
                <a:solidFill>
                  <a:srgbClr val="22291C"/>
                </a:solidFill>
                <a:latin typeface="Montaser Arabic Bold"/>
              </a:rPr>
              <a:t>Gasolina</a:t>
            </a:r>
            <a:r>
              <a:rPr lang="en-US" sz="3000">
                <a:solidFill>
                  <a:srgbClr val="22291C"/>
                </a:solidFill>
                <a:latin typeface="Montaser Arabic"/>
              </a:rPr>
              <a:t>: 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AC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AM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RO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PA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Montaser Arabic Bold"/>
              </a:rPr>
              <a:t>RR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72038" y="4413054"/>
            <a:ext cx="5876716" cy="340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R$ 5,40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R$ 5,09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R$ 4,87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R$ 4,80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R$ 4,60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3594" y="4413054"/>
            <a:ext cx="5876716" cy="340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R$ 6.89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R$ 6.60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R$ 6.44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R$ 6,00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2291C"/>
                </a:solidFill>
                <a:latin typeface="Open Sans"/>
              </a:rPr>
              <a:t>R$ 5,89</a:t>
            </a:r>
          </a:p>
        </p:txBody>
      </p:sp>
    </p:spTree>
  </p:cSld>
  <p:clrMapOvr>
    <a:masterClrMapping/>
  </p:clrMapOvr>
  <p:transition spd="slow">
    <p:push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6495980" cy="2326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2"/>
              </a:lnSpc>
            </a:pPr>
            <a:r>
              <a:rPr lang="en-US" sz="4195">
                <a:solidFill>
                  <a:srgbClr val="000000"/>
                </a:solidFill>
                <a:latin typeface="Montaser Arabic"/>
              </a:rPr>
              <a:t>QUAL O PREÇO MÉDIO DA GASOLINA E DO ETANOL POR ESTADO?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489063" y="140497"/>
            <a:ext cx="10658441" cy="100060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987895"/>
            <a:ext cx="7348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BC60"/>
                </a:solidFill>
                <a:latin typeface="Open Sans Bold"/>
              </a:rPr>
              <a:t>GASOLINA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76825"/>
            <a:ext cx="5648430" cy="43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BC60"/>
                </a:solidFill>
                <a:latin typeface="Montaser Arabic Bold"/>
              </a:rPr>
              <a:t>PREÇO MÉDIO DE VENDA: R$5.66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DAF62JAKGow</dc:identifier>
  <dcterms:modified xsi:type="dcterms:W3CDTF">2011-08-01T06:04:30Z</dcterms:modified>
  <cp:revision>1</cp:revision>
  <dc:title>SLIDES - MÓDULO 4 - PROJETO EM GRUPO</dc:title>
</cp:coreProperties>
</file>